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795" r:id="rId5"/>
    <p:sldId id="548" r:id="rId6"/>
    <p:sldId id="3805" r:id="rId7"/>
    <p:sldId id="3808" r:id="rId8"/>
    <p:sldId id="3807" r:id="rId9"/>
    <p:sldId id="3786" r:id="rId10"/>
    <p:sldId id="3803" r:id="rId11"/>
    <p:sldId id="285" r:id="rId12"/>
    <p:sldId id="3799" r:id="rId13"/>
    <p:sldId id="3777" r:id="rId14"/>
    <p:sldId id="3801" r:id="rId15"/>
    <p:sldId id="3793" r:id="rId16"/>
    <p:sldId id="3804" r:id="rId17"/>
    <p:sldId id="3788" r:id="rId18"/>
    <p:sldId id="354" r:id="rId19"/>
    <p:sldId id="3790" r:id="rId20"/>
    <p:sldId id="517" r:id="rId21"/>
    <p:sldId id="515" r:id="rId22"/>
    <p:sldId id="513" r:id="rId23"/>
    <p:sldId id="3794" r:id="rId24"/>
  </p:sldIdLst>
  <p:sldSz cx="12192000" cy="6858000"/>
  <p:notesSz cx="6858000" cy="99456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3840">
          <p15:clr>
            <a:srgbClr val="A4A3A4"/>
          </p15:clr>
        </p15:guide>
        <p15:guide id="3" pos="3160" userDrawn="1">
          <p15:clr>
            <a:srgbClr val="A4A3A4"/>
          </p15:clr>
        </p15:guide>
        <p15:guide id="4" orient="horz" pos="1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FFC514"/>
    <a:srgbClr val="FBE5D6"/>
    <a:srgbClr val="FFE184"/>
    <a:srgbClr val="676670"/>
    <a:srgbClr val="D4345A"/>
    <a:srgbClr val="4472C4"/>
    <a:srgbClr val="219FFF"/>
    <a:srgbClr val="35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guide orient="horz" pos="527"/>
        <p:guide pos="3840"/>
        <p:guide pos="3160"/>
        <p:guide orient="horz" pos="1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rossroadsls.sharepoint.com/sites/ekonomi/Delade%20dokument/Awardit%20Koncern/Kvartalsrapportering%20och%20&#197;R/2021/Q4/Tabeller%20till%20kvartalsrapport%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rossroadsls.sharepoint.com/sites/ekonomi/Delade%20dokument/Awardit%20Koncern/Kvartalsrapportering%20och%20&#197;R/2021/Q4/Tabeller%20till%20kvartalsrapport%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3324405428024995E-2"/>
          <c:y val="0.13049238585439249"/>
          <c:w val="0.80062906232928233"/>
          <c:h val="0.75999403102601226"/>
        </c:manualLayout>
      </c:layout>
      <c:barChart>
        <c:barDir val="col"/>
        <c:grouping val="clustered"/>
        <c:varyColors val="0"/>
        <c:ser>
          <c:idx val="0"/>
          <c:order val="0"/>
          <c:spPr>
            <a:solidFill>
              <a:srgbClr val="FFE8A3"/>
            </a:solidFill>
            <a:ln>
              <a:noFill/>
            </a:ln>
            <a:effectLst/>
          </c:spPr>
          <c:invertIfNegative val="0"/>
          <c:cat>
            <c:numRef>
              <c:f>'Tabeller till presentation'!$A$54:$A$61</c:f>
              <c:numCache>
                <c:formatCode>General</c:formatCode>
                <c:ptCount val="8"/>
                <c:pt idx="0">
                  <c:v>2014</c:v>
                </c:pt>
                <c:pt idx="1">
                  <c:v>2015</c:v>
                </c:pt>
                <c:pt idx="2">
                  <c:v>2016</c:v>
                </c:pt>
                <c:pt idx="3">
                  <c:v>2017</c:v>
                </c:pt>
                <c:pt idx="4">
                  <c:v>2018</c:v>
                </c:pt>
                <c:pt idx="5">
                  <c:v>2019</c:v>
                </c:pt>
                <c:pt idx="6">
                  <c:v>2020</c:v>
                </c:pt>
                <c:pt idx="7">
                  <c:v>2021</c:v>
                </c:pt>
              </c:numCache>
            </c:numRef>
          </c:cat>
          <c:val>
            <c:numRef>
              <c:f>'Tabeller till presentation'!$B$54:$B$61</c:f>
              <c:numCache>
                <c:formatCode>#,##0</c:formatCode>
                <c:ptCount val="8"/>
                <c:pt idx="0">
                  <c:v>31.445</c:v>
                </c:pt>
                <c:pt idx="1">
                  <c:v>38.463000000000001</c:v>
                </c:pt>
                <c:pt idx="2">
                  <c:v>43.045999999999999</c:v>
                </c:pt>
                <c:pt idx="3">
                  <c:v>47.267000000000003</c:v>
                </c:pt>
                <c:pt idx="4">
                  <c:v>143.00200000000001</c:v>
                </c:pt>
                <c:pt idx="5">
                  <c:v>306.95800000000003</c:v>
                </c:pt>
                <c:pt idx="6">
                  <c:v>278.613</c:v>
                </c:pt>
                <c:pt idx="7">
                  <c:v>529.31899999999996</c:v>
                </c:pt>
              </c:numCache>
            </c:numRef>
          </c:val>
          <c:extLst>
            <c:ext xmlns:c16="http://schemas.microsoft.com/office/drawing/2014/chart" uri="{C3380CC4-5D6E-409C-BE32-E72D297353CC}">
              <c16:uniqueId val="{00000000-B80F-4077-9E96-53D34C93A5B1}"/>
            </c:ext>
          </c:extLst>
        </c:ser>
        <c:dLbls>
          <c:showLegendKey val="0"/>
          <c:showVal val="0"/>
          <c:showCatName val="0"/>
          <c:showSerName val="0"/>
          <c:showPercent val="0"/>
          <c:showBubbleSize val="0"/>
        </c:dLbls>
        <c:gapWidth val="140"/>
        <c:axId val="1178636975"/>
        <c:axId val="1"/>
      </c:barChart>
      <c:lineChart>
        <c:grouping val="standard"/>
        <c:varyColors val="0"/>
        <c:ser>
          <c:idx val="1"/>
          <c:order val="1"/>
          <c:spPr>
            <a:ln w="19050" cap="rnd" cmpd="sng" algn="ctr">
              <a:solidFill>
                <a:srgbClr val="C00000"/>
              </a:solidFill>
              <a:prstDash val="solid"/>
              <a:round/>
            </a:ln>
            <a:effectLst/>
          </c:spPr>
          <c:marker>
            <c:symbol val="none"/>
          </c:marker>
          <c:cat>
            <c:numRef>
              <c:f>'Tabeller till presentation'!$A$54:$A$61</c:f>
              <c:numCache>
                <c:formatCode>General</c:formatCode>
                <c:ptCount val="8"/>
                <c:pt idx="0">
                  <c:v>2014</c:v>
                </c:pt>
                <c:pt idx="1">
                  <c:v>2015</c:v>
                </c:pt>
                <c:pt idx="2">
                  <c:v>2016</c:v>
                </c:pt>
                <c:pt idx="3">
                  <c:v>2017</c:v>
                </c:pt>
                <c:pt idx="4">
                  <c:v>2018</c:v>
                </c:pt>
                <c:pt idx="5">
                  <c:v>2019</c:v>
                </c:pt>
                <c:pt idx="6">
                  <c:v>2020</c:v>
                </c:pt>
                <c:pt idx="7">
                  <c:v>2021</c:v>
                </c:pt>
              </c:numCache>
            </c:numRef>
          </c:cat>
          <c:val>
            <c:numRef>
              <c:f>'Tabeller till presentation'!$C$54:$C$61</c:f>
              <c:numCache>
                <c:formatCode>General</c:formatCode>
                <c:ptCount val="8"/>
                <c:pt idx="0">
                  <c:v>2.15</c:v>
                </c:pt>
                <c:pt idx="1">
                  <c:v>2.56</c:v>
                </c:pt>
                <c:pt idx="2">
                  <c:v>2.92</c:v>
                </c:pt>
                <c:pt idx="3">
                  <c:v>3.22</c:v>
                </c:pt>
                <c:pt idx="4">
                  <c:v>4.9000000000000004</c:v>
                </c:pt>
                <c:pt idx="5">
                  <c:v>5.87</c:v>
                </c:pt>
                <c:pt idx="6">
                  <c:v>5.57</c:v>
                </c:pt>
                <c:pt idx="7">
                  <c:v>12.94</c:v>
                </c:pt>
              </c:numCache>
            </c:numRef>
          </c:val>
          <c:smooth val="0"/>
          <c:extLst>
            <c:ext xmlns:c16="http://schemas.microsoft.com/office/drawing/2014/chart" uri="{C3380CC4-5D6E-409C-BE32-E72D297353CC}">
              <c16:uniqueId val="{00000001-B80F-4077-9E96-53D34C93A5B1}"/>
            </c:ext>
          </c:extLst>
        </c:ser>
        <c:dLbls>
          <c:showLegendKey val="0"/>
          <c:showVal val="0"/>
          <c:showCatName val="0"/>
          <c:showSerName val="0"/>
          <c:showPercent val="0"/>
          <c:showBubbleSize val="0"/>
        </c:dLbls>
        <c:marker val="1"/>
        <c:smooth val="0"/>
        <c:axId val="917563720"/>
        <c:axId val="917562080"/>
      </c:lineChart>
      <c:catAx>
        <c:axId val="117863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900" b="0" i="0" u="none" strike="noStrike" kern="1200" baseline="0">
                <a:solidFill>
                  <a:srgbClr val="04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flat" cmpd="sng" algn="ctr">
            <a:noFill/>
            <a:prstDash val="solid"/>
            <a:round/>
          </a:ln>
          <a:effectLst/>
        </c:spPr>
        <c:txPr>
          <a:bodyPr rot="0" spcFirstLastPara="1" vertOverflow="ellipsis" wrap="square" anchor="ctr" anchorCtr="1"/>
          <a:lstStyle/>
          <a:p>
            <a:pPr>
              <a:defRPr sz="900" b="0" i="0" u="none" strike="noStrike" kern="1200" baseline="0">
                <a:solidFill>
                  <a:srgbClr val="040000"/>
                </a:solidFill>
                <a:latin typeface="Sofia Pro"/>
                <a:ea typeface="Sofia Pro"/>
                <a:cs typeface="Sofia Pro"/>
              </a:defRPr>
            </a:pPr>
            <a:endParaRPr lang="sv-SE"/>
          </a:p>
        </c:txPr>
        <c:crossAx val="1178636975"/>
        <c:crosses val="autoZero"/>
        <c:crossBetween val="between"/>
      </c:valAx>
      <c:valAx>
        <c:axId val="917562080"/>
        <c:scaling>
          <c:orientation val="minMax"/>
        </c:scaling>
        <c:delete val="0"/>
        <c:axPos val="r"/>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666699"/>
                </a:solidFill>
                <a:latin typeface="Calibri"/>
                <a:ea typeface="Calibri"/>
                <a:cs typeface="Calibri"/>
              </a:defRPr>
            </a:pPr>
            <a:endParaRPr lang="sv-SE"/>
          </a:p>
        </c:txPr>
        <c:crossAx val="917563720"/>
        <c:crosses val="max"/>
        <c:crossBetween val="between"/>
      </c:valAx>
      <c:catAx>
        <c:axId val="917563720"/>
        <c:scaling>
          <c:orientation val="minMax"/>
        </c:scaling>
        <c:delete val="1"/>
        <c:axPos val="b"/>
        <c:numFmt formatCode="General" sourceLinked="1"/>
        <c:majorTickMark val="out"/>
        <c:minorTickMark val="none"/>
        <c:tickLblPos val="nextTo"/>
        <c:crossAx val="917562080"/>
        <c:crosses val="autoZero"/>
        <c:auto val="1"/>
        <c:lblAlgn val="ctr"/>
        <c:lblOffset val="100"/>
        <c:noMultiLvlLbl val="0"/>
      </c:catAx>
      <c:spPr>
        <a:noFill/>
        <a:ln w="25400">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sz="1000" b="0" i="0" u="none" strike="noStrike" baseline="0">
          <a:solidFill>
            <a:srgbClr val="666699"/>
          </a:solidFill>
          <a:latin typeface="Calibri"/>
          <a:ea typeface="Calibri"/>
          <a:cs typeface="Calibri"/>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3324405428024995E-2"/>
          <c:y val="0.13049238585439249"/>
          <c:w val="0.80062906232928233"/>
          <c:h val="0.75999403102601226"/>
        </c:manualLayout>
      </c:layout>
      <c:barChart>
        <c:barDir val="col"/>
        <c:grouping val="clustered"/>
        <c:varyColors val="0"/>
        <c:ser>
          <c:idx val="0"/>
          <c:order val="0"/>
          <c:spPr>
            <a:solidFill>
              <a:srgbClr val="FFE8A3"/>
            </a:solidFill>
            <a:ln>
              <a:noFill/>
            </a:ln>
            <a:effectLst/>
          </c:spPr>
          <c:invertIfNegative val="0"/>
          <c:cat>
            <c:numRef>
              <c:f>'Tabeller till presentation'!$A$54:$A$61</c:f>
              <c:numCache>
                <c:formatCode>General</c:formatCode>
                <c:ptCount val="8"/>
                <c:pt idx="0">
                  <c:v>2014</c:v>
                </c:pt>
                <c:pt idx="1">
                  <c:v>2015</c:v>
                </c:pt>
                <c:pt idx="2">
                  <c:v>2016</c:v>
                </c:pt>
                <c:pt idx="3">
                  <c:v>2017</c:v>
                </c:pt>
                <c:pt idx="4">
                  <c:v>2018</c:v>
                </c:pt>
                <c:pt idx="5">
                  <c:v>2019</c:v>
                </c:pt>
                <c:pt idx="6">
                  <c:v>2020</c:v>
                </c:pt>
                <c:pt idx="7">
                  <c:v>2021</c:v>
                </c:pt>
              </c:numCache>
            </c:numRef>
          </c:cat>
          <c:val>
            <c:numRef>
              <c:f>'Tabeller till presentation'!$C$76:$C$83</c:f>
              <c:numCache>
                <c:formatCode>0</c:formatCode>
                <c:ptCount val="8"/>
                <c:pt idx="0">
                  <c:v>10.759</c:v>
                </c:pt>
                <c:pt idx="1">
                  <c:v>12.794</c:v>
                </c:pt>
                <c:pt idx="2">
                  <c:v>14.589</c:v>
                </c:pt>
                <c:pt idx="3">
                  <c:v>16.074999999999999</c:v>
                </c:pt>
                <c:pt idx="4">
                  <c:v>31.236000000000001</c:v>
                </c:pt>
                <c:pt idx="5">
                  <c:v>38.033000000000001</c:v>
                </c:pt>
                <c:pt idx="6">
                  <c:v>37.4</c:v>
                </c:pt>
                <c:pt idx="7">
                  <c:v>93.231999999999999</c:v>
                </c:pt>
              </c:numCache>
            </c:numRef>
          </c:val>
          <c:extLst>
            <c:ext xmlns:c16="http://schemas.microsoft.com/office/drawing/2014/chart" uri="{C3380CC4-5D6E-409C-BE32-E72D297353CC}">
              <c16:uniqueId val="{00000000-0013-45C3-AD1D-5BA941973E06}"/>
            </c:ext>
          </c:extLst>
        </c:ser>
        <c:dLbls>
          <c:showLegendKey val="0"/>
          <c:showVal val="0"/>
          <c:showCatName val="0"/>
          <c:showSerName val="0"/>
          <c:showPercent val="0"/>
          <c:showBubbleSize val="0"/>
        </c:dLbls>
        <c:gapWidth val="140"/>
        <c:axId val="1178636975"/>
        <c:axId val="1"/>
      </c:barChart>
      <c:lineChart>
        <c:grouping val="standard"/>
        <c:varyColors val="0"/>
        <c:ser>
          <c:idx val="1"/>
          <c:order val="1"/>
          <c:spPr>
            <a:ln w="19050" cap="rnd" cmpd="sng" algn="ctr">
              <a:solidFill>
                <a:srgbClr val="C00000"/>
              </a:solidFill>
              <a:prstDash val="solid"/>
              <a:round/>
            </a:ln>
            <a:effectLst/>
          </c:spPr>
          <c:marker>
            <c:symbol val="none"/>
          </c:marker>
          <c:cat>
            <c:numRef>
              <c:f>'Tabeller till presentation'!$A$76:$A$83</c:f>
              <c:numCache>
                <c:formatCode>General</c:formatCode>
                <c:ptCount val="8"/>
                <c:pt idx="0">
                  <c:v>2014</c:v>
                </c:pt>
                <c:pt idx="1">
                  <c:v>2015</c:v>
                </c:pt>
                <c:pt idx="2">
                  <c:v>2016</c:v>
                </c:pt>
                <c:pt idx="3">
                  <c:v>2017</c:v>
                </c:pt>
                <c:pt idx="4">
                  <c:v>2018</c:v>
                </c:pt>
                <c:pt idx="5">
                  <c:v>2019</c:v>
                </c:pt>
                <c:pt idx="6">
                  <c:v>2020</c:v>
                </c:pt>
                <c:pt idx="7">
                  <c:v>2021</c:v>
                </c:pt>
              </c:numCache>
            </c:numRef>
          </c:cat>
          <c:val>
            <c:numRef>
              <c:f>'Tabeller till presentation'!$D$76:$D$83</c:f>
              <c:numCache>
                <c:formatCode>0%</c:formatCode>
                <c:ptCount val="8"/>
                <c:pt idx="0">
                  <c:v>0.34</c:v>
                </c:pt>
                <c:pt idx="1">
                  <c:v>0.33</c:v>
                </c:pt>
                <c:pt idx="2">
                  <c:v>0.34</c:v>
                </c:pt>
                <c:pt idx="3">
                  <c:v>0.34</c:v>
                </c:pt>
                <c:pt idx="4">
                  <c:v>0.22</c:v>
                </c:pt>
                <c:pt idx="5">
                  <c:v>0.12</c:v>
                </c:pt>
                <c:pt idx="6">
                  <c:v>0.13</c:v>
                </c:pt>
                <c:pt idx="7">
                  <c:v>0.18</c:v>
                </c:pt>
              </c:numCache>
            </c:numRef>
          </c:val>
          <c:smooth val="0"/>
          <c:extLst>
            <c:ext xmlns:c16="http://schemas.microsoft.com/office/drawing/2014/chart" uri="{C3380CC4-5D6E-409C-BE32-E72D297353CC}">
              <c16:uniqueId val="{00000001-0013-45C3-AD1D-5BA941973E06}"/>
            </c:ext>
          </c:extLst>
        </c:ser>
        <c:dLbls>
          <c:showLegendKey val="0"/>
          <c:showVal val="0"/>
          <c:showCatName val="0"/>
          <c:showSerName val="0"/>
          <c:showPercent val="0"/>
          <c:showBubbleSize val="0"/>
        </c:dLbls>
        <c:marker val="1"/>
        <c:smooth val="0"/>
        <c:axId val="917563720"/>
        <c:axId val="917562080"/>
      </c:lineChart>
      <c:catAx>
        <c:axId val="117863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900" b="0" i="0" u="none" strike="noStrike" kern="1200" baseline="0">
                <a:solidFill>
                  <a:srgbClr val="04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flat" cmpd="sng" algn="ctr">
            <a:noFill/>
            <a:prstDash val="solid"/>
            <a:round/>
          </a:ln>
          <a:effectLst/>
        </c:spPr>
        <c:txPr>
          <a:bodyPr rot="0" spcFirstLastPara="1" vertOverflow="ellipsis" wrap="square" anchor="ctr" anchorCtr="1"/>
          <a:lstStyle/>
          <a:p>
            <a:pPr>
              <a:defRPr sz="900" b="0" i="0" u="none" strike="noStrike" kern="1200" baseline="0">
                <a:solidFill>
                  <a:srgbClr val="040000"/>
                </a:solidFill>
                <a:latin typeface="Sofia Pro"/>
                <a:ea typeface="Sofia Pro"/>
                <a:cs typeface="Sofia Pro"/>
              </a:defRPr>
            </a:pPr>
            <a:endParaRPr lang="sv-SE"/>
          </a:p>
        </c:txPr>
        <c:crossAx val="1178636975"/>
        <c:crosses val="autoZero"/>
        <c:crossBetween val="between"/>
      </c:valAx>
      <c:valAx>
        <c:axId val="917562080"/>
        <c:scaling>
          <c:orientation val="minMax"/>
        </c:scaling>
        <c:delete val="0"/>
        <c:axPos val="r"/>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666699"/>
                </a:solidFill>
                <a:latin typeface="Calibri"/>
                <a:ea typeface="Calibri"/>
                <a:cs typeface="Calibri"/>
              </a:defRPr>
            </a:pPr>
            <a:endParaRPr lang="sv-SE"/>
          </a:p>
        </c:txPr>
        <c:crossAx val="917563720"/>
        <c:crosses val="max"/>
        <c:crossBetween val="between"/>
      </c:valAx>
      <c:catAx>
        <c:axId val="917563720"/>
        <c:scaling>
          <c:orientation val="minMax"/>
        </c:scaling>
        <c:delete val="1"/>
        <c:axPos val="b"/>
        <c:numFmt formatCode="General" sourceLinked="1"/>
        <c:majorTickMark val="out"/>
        <c:minorTickMark val="none"/>
        <c:tickLblPos val="nextTo"/>
        <c:crossAx val="917562080"/>
        <c:crosses val="autoZero"/>
        <c:auto val="1"/>
        <c:lblAlgn val="ctr"/>
        <c:lblOffset val="100"/>
        <c:noMultiLvlLbl val="0"/>
      </c:catAx>
      <c:spPr>
        <a:noFill/>
        <a:ln w="25400">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sz="1000" b="0" i="0" u="none" strike="noStrike" baseline="0">
          <a:solidFill>
            <a:srgbClr val="666699"/>
          </a:solidFill>
          <a:latin typeface="Calibri"/>
          <a:ea typeface="Calibri"/>
          <a:cs typeface="Calibri"/>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Market size</c:v>
                </c:pt>
              </c:strCache>
            </c:strRef>
          </c:tx>
          <c:spPr>
            <a:solidFill>
              <a:srgbClr val="F59C00"/>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CC-4770-9473-86706B927B67}"/>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CC-4770-9473-86706B927B6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sv-SE"/>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0"E"</c:formatCode>
                <c:ptCount val="9"/>
                <c:pt idx="0" formatCode="General">
                  <c:v>2019</c:v>
                </c:pt>
                <c:pt idx="1">
                  <c:v>2020</c:v>
                </c:pt>
                <c:pt idx="2">
                  <c:v>2021</c:v>
                </c:pt>
                <c:pt idx="3">
                  <c:v>2022</c:v>
                </c:pt>
                <c:pt idx="4">
                  <c:v>2023</c:v>
                </c:pt>
                <c:pt idx="5">
                  <c:v>2024</c:v>
                </c:pt>
                <c:pt idx="6">
                  <c:v>2025</c:v>
                </c:pt>
                <c:pt idx="7">
                  <c:v>2026</c:v>
                </c:pt>
                <c:pt idx="8">
                  <c:v>2027</c:v>
                </c:pt>
              </c:numCache>
            </c:numRef>
          </c:cat>
          <c:val>
            <c:numRef>
              <c:f>Sheet1!$B$2:$B$10</c:f>
              <c:numCache>
                <c:formatCode>General</c:formatCode>
                <c:ptCount val="9"/>
                <c:pt idx="0">
                  <c:v>619.25</c:v>
                </c:pt>
                <c:pt idx="1">
                  <c:v>725.92399999999998</c:v>
                </c:pt>
                <c:pt idx="2">
                  <c:v>843.52368799999988</c:v>
                </c:pt>
                <c:pt idx="3">
                  <c:v>980.17452545599974</c:v>
                </c:pt>
                <c:pt idx="4">
                  <c:v>1138.9627985798716</c:v>
                </c:pt>
                <c:pt idx="5">
                  <c:v>1323.4747719498107</c:v>
                </c:pt>
                <c:pt idx="6">
                  <c:v>1537.87768500568</c:v>
                </c:pt>
                <c:pt idx="7">
                  <c:v>1787.0138699766001</c:v>
                </c:pt>
                <c:pt idx="8">
                  <c:v>2076.5101169128093</c:v>
                </c:pt>
              </c:numCache>
            </c:numRef>
          </c:val>
          <c:extLst>
            <c:ext xmlns:c16="http://schemas.microsoft.com/office/drawing/2014/chart" uri="{C3380CC4-5D6E-409C-BE32-E72D297353CC}">
              <c16:uniqueId val="{00000000-4EF6-48BB-AC1A-C3B8C028E92C}"/>
            </c:ext>
          </c:extLst>
        </c:ser>
        <c:dLbls>
          <c:showLegendKey val="0"/>
          <c:showVal val="0"/>
          <c:showCatName val="0"/>
          <c:showSerName val="0"/>
          <c:showPercent val="0"/>
          <c:showBubbleSize val="0"/>
        </c:dLbls>
        <c:gapWidth val="75"/>
        <c:overlap val="-27"/>
        <c:axId val="333219295"/>
        <c:axId val="185887183"/>
      </c:barChart>
      <c:catAx>
        <c:axId val="33321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185887183"/>
        <c:crosses val="autoZero"/>
        <c:auto val="1"/>
        <c:lblAlgn val="ctr"/>
        <c:lblOffset val="100"/>
        <c:noMultiLvlLbl val="0"/>
      </c:catAx>
      <c:valAx>
        <c:axId val="185887183"/>
        <c:scaling>
          <c:orientation val="minMax"/>
        </c:scaling>
        <c:delete val="1"/>
        <c:axPos val="l"/>
        <c:numFmt formatCode="\ #,##0_);\(#,##0\);&quot;-&quot;_)" sourceLinked="0"/>
        <c:majorTickMark val="none"/>
        <c:minorTickMark val="none"/>
        <c:tickLblPos val="nextTo"/>
        <c:crossAx val="333219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Market size</c:v>
                </c:pt>
              </c:strCache>
            </c:strRef>
          </c:tx>
          <c:spPr>
            <a:solidFill>
              <a:srgbClr val="F59C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91BD-4E60-B324-0585E3943948}"/>
                </c:ext>
              </c:extLst>
            </c:dLbl>
            <c:dLbl>
              <c:idx val="2"/>
              <c:delete val="1"/>
              <c:extLst>
                <c:ext xmlns:c15="http://schemas.microsoft.com/office/drawing/2012/chart" uri="{CE6537A1-D6FC-4f65-9D91-7224C49458BB}"/>
                <c:ext xmlns:c16="http://schemas.microsoft.com/office/drawing/2014/chart" uri="{C3380CC4-5D6E-409C-BE32-E72D297353CC}">
                  <c16:uniqueId val="{00000005-91BD-4E60-B324-0585E3943948}"/>
                </c:ext>
              </c:extLst>
            </c:dLbl>
            <c:dLbl>
              <c:idx val="3"/>
              <c:delete val="1"/>
              <c:extLst>
                <c:ext xmlns:c15="http://schemas.microsoft.com/office/drawing/2012/chart" uri="{CE6537A1-D6FC-4f65-9D91-7224C49458BB}"/>
                <c:ext xmlns:c16="http://schemas.microsoft.com/office/drawing/2014/chart" uri="{C3380CC4-5D6E-409C-BE32-E72D297353CC}">
                  <c16:uniqueId val="{00000006-91BD-4E60-B324-0585E3943948}"/>
                </c:ext>
              </c:extLst>
            </c:dLbl>
            <c:dLbl>
              <c:idx val="4"/>
              <c:tx>
                <c:rich>
                  <a:bodyPr/>
                  <a:lstStyle/>
                  <a:p>
                    <a:r>
                      <a:rPr lang="en-US" sz="1197" b="0" i="0" u="none" strike="noStrike" baseline="0">
                        <a:effectLst/>
                      </a:rPr>
                      <a:t>~</a:t>
                    </a:r>
                    <a:fld id="{FBBB8C9C-3495-4953-A4D7-8EEA92E17FEE}" type="VALUE">
                      <a:rPr lang="en-US" smtClean="0"/>
                      <a:pPr/>
                      <a:t>[VÄRDE]</a:t>
                    </a:fld>
                    <a:endParaRPr lang="en-US" sz="1197" b="0" i="0" u="none" strike="noStrike" baseline="0">
                      <a:effectLst/>
                    </a:endParaRP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1BD-4E60-B324-0585E3943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formatCode="0&quot;E&quot;">
                  <c:v>2020</c:v>
                </c:pt>
                <c:pt idx="3" formatCode="0&quot;E&quot;">
                  <c:v>2021</c:v>
                </c:pt>
                <c:pt idx="4" formatCode="0&quot;E&quot;">
                  <c:v>2022</c:v>
                </c:pt>
              </c:numCache>
            </c:numRef>
          </c:cat>
          <c:val>
            <c:numRef>
              <c:f>Sheet1!$B$2:$B$6</c:f>
              <c:numCache>
                <c:formatCode>General</c:formatCode>
                <c:ptCount val="5"/>
                <c:pt idx="0">
                  <c:v>172.5</c:v>
                </c:pt>
                <c:pt idx="1">
                  <c:v>181</c:v>
                </c:pt>
                <c:pt idx="2">
                  <c:v>185</c:v>
                </c:pt>
                <c:pt idx="3">
                  <c:v>195</c:v>
                </c:pt>
                <c:pt idx="4">
                  <c:v>215</c:v>
                </c:pt>
              </c:numCache>
            </c:numRef>
          </c:val>
          <c:extLst>
            <c:ext xmlns:c16="http://schemas.microsoft.com/office/drawing/2014/chart" uri="{C3380CC4-5D6E-409C-BE32-E72D297353CC}">
              <c16:uniqueId val="{00000002-91BD-4E60-B324-0585E3943948}"/>
            </c:ext>
          </c:extLst>
        </c:ser>
        <c:dLbls>
          <c:dLblPos val="outEnd"/>
          <c:showLegendKey val="0"/>
          <c:showVal val="1"/>
          <c:showCatName val="0"/>
          <c:showSerName val="0"/>
          <c:showPercent val="0"/>
          <c:showBubbleSize val="0"/>
        </c:dLbls>
        <c:gapWidth val="75"/>
        <c:overlap val="-27"/>
        <c:axId val="333219295"/>
        <c:axId val="185887183"/>
      </c:barChart>
      <c:catAx>
        <c:axId val="33321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185887183"/>
        <c:crosses val="autoZero"/>
        <c:auto val="1"/>
        <c:lblAlgn val="ctr"/>
        <c:lblOffset val="100"/>
        <c:noMultiLvlLbl val="0"/>
      </c:catAx>
      <c:valAx>
        <c:axId val="185887183"/>
        <c:scaling>
          <c:orientation val="minMax"/>
          <c:max val="230"/>
          <c:min val="150"/>
        </c:scaling>
        <c:delete val="0"/>
        <c:axPos val="l"/>
        <c:numFmt formatCode="\ #,##0_);\(#,##0\);&quot;-&quot;_)" sourceLinked="0"/>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33219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61727-1467-4616-92B2-B5ECF10B16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C33A5E22-C272-4C7D-A162-1CC7624FE5E0}">
      <dgm:prSet phldrT="[Text]"/>
      <dgm:spPr>
        <a:solidFill>
          <a:srgbClr val="F59C00"/>
        </a:solidFill>
      </dgm:spPr>
      <dgm:t>
        <a:bodyPr/>
        <a:lstStyle/>
        <a:p>
          <a:endParaRPr lang="en-GB" spc="300" noProof="0" dirty="0"/>
        </a:p>
        <a:p>
          <a:endParaRPr lang="en-GB" spc="300" noProof="0" dirty="0"/>
        </a:p>
        <a:p>
          <a:r>
            <a:rPr lang="en-GB" spc="300" noProof="0" dirty="0"/>
            <a:t>LOYALTY&amp; GIFTCARD PROGRAMS</a:t>
          </a:r>
          <a:endParaRPr lang="en-GB" noProof="0" dirty="0"/>
        </a:p>
      </dgm:t>
    </dgm:pt>
    <dgm:pt modelId="{906B6AFA-E6BE-44F0-B277-AC92C2EE066E}" type="parTrans" cxnId="{D3A9048E-1528-4130-A96C-3640E240042C}">
      <dgm:prSet/>
      <dgm:spPr/>
      <dgm:t>
        <a:bodyPr/>
        <a:lstStyle/>
        <a:p>
          <a:endParaRPr lang="en-GB" noProof="0"/>
        </a:p>
      </dgm:t>
    </dgm:pt>
    <dgm:pt modelId="{4B9D0870-57F6-4852-A226-13DE5E892EC7}" type="sibTrans" cxnId="{D3A9048E-1528-4130-A96C-3640E240042C}">
      <dgm:prSet/>
      <dgm:spPr/>
      <dgm:t>
        <a:bodyPr/>
        <a:lstStyle/>
        <a:p>
          <a:endParaRPr lang="en-GB" noProof="0"/>
        </a:p>
      </dgm:t>
    </dgm:pt>
    <dgm:pt modelId="{0E207683-8565-458F-BEC4-1D63941D464A}">
      <dgm:prSet phldrT="[Text]"/>
      <dgm:spPr>
        <a:solidFill>
          <a:srgbClr val="F59C00"/>
        </a:solidFill>
      </dgm:spPr>
      <dgm:t>
        <a:bodyPr/>
        <a:lstStyle/>
        <a:p>
          <a:r>
            <a:rPr lang="en-GB" noProof="0"/>
            <a:t>Consumers</a:t>
          </a:r>
        </a:p>
      </dgm:t>
    </dgm:pt>
    <dgm:pt modelId="{DA835412-D8F2-4FA2-9DA5-9503BA59299A}" type="parTrans" cxnId="{1D2AE3B2-4539-4D38-AEC6-0ECE86D267FB}">
      <dgm:prSet/>
      <dgm:spPr/>
      <dgm:t>
        <a:bodyPr/>
        <a:lstStyle/>
        <a:p>
          <a:endParaRPr lang="en-GB" noProof="0"/>
        </a:p>
      </dgm:t>
    </dgm:pt>
    <dgm:pt modelId="{D47782EB-DEF7-4415-9662-E8655641E624}" type="sibTrans" cxnId="{1D2AE3B2-4539-4D38-AEC6-0ECE86D267FB}">
      <dgm:prSet/>
      <dgm:spPr>
        <a:solidFill>
          <a:srgbClr val="F59C00"/>
        </a:solidFill>
      </dgm:spPr>
      <dgm:t>
        <a:bodyPr/>
        <a:lstStyle/>
        <a:p>
          <a:endParaRPr lang="en-GB" noProof="0"/>
        </a:p>
      </dgm:t>
    </dgm:pt>
    <dgm:pt modelId="{7C20D125-FDC4-4A90-B547-1A964C670C6E}">
      <dgm:prSet phldrT="[Text]"/>
      <dgm:spPr>
        <a:solidFill>
          <a:srgbClr val="F59C00"/>
        </a:solidFill>
      </dgm:spPr>
      <dgm:t>
        <a:bodyPr/>
        <a:lstStyle/>
        <a:p>
          <a:r>
            <a:rPr lang="en-GB" noProof="0"/>
            <a:t>Businesses</a:t>
          </a:r>
        </a:p>
      </dgm:t>
    </dgm:pt>
    <dgm:pt modelId="{BC0B9CF2-D8C5-42D9-A218-40ABE79932D4}" type="parTrans" cxnId="{4489E31F-CE37-40D9-BA8A-B2D014CA69C6}">
      <dgm:prSet/>
      <dgm:spPr/>
      <dgm:t>
        <a:bodyPr/>
        <a:lstStyle/>
        <a:p>
          <a:endParaRPr lang="en-GB" noProof="0"/>
        </a:p>
      </dgm:t>
    </dgm:pt>
    <dgm:pt modelId="{D1F03170-8CAC-46F6-AB67-F750D42909A4}" type="sibTrans" cxnId="{4489E31F-CE37-40D9-BA8A-B2D014CA69C6}">
      <dgm:prSet/>
      <dgm:spPr>
        <a:solidFill>
          <a:srgbClr val="F59C00"/>
        </a:solidFill>
      </dgm:spPr>
      <dgm:t>
        <a:bodyPr/>
        <a:lstStyle/>
        <a:p>
          <a:endParaRPr lang="en-GB" noProof="0"/>
        </a:p>
      </dgm:t>
    </dgm:pt>
    <dgm:pt modelId="{6694A66A-1011-4F0B-B504-DC8217312CD1}">
      <dgm:prSet phldrT="[Text]"/>
      <dgm:spPr>
        <a:solidFill>
          <a:srgbClr val="F59C00"/>
        </a:solidFill>
      </dgm:spPr>
      <dgm:t>
        <a:bodyPr/>
        <a:lstStyle/>
        <a:p>
          <a:r>
            <a:rPr lang="en-GB" noProof="0"/>
            <a:t>Resellers</a:t>
          </a:r>
        </a:p>
      </dgm:t>
    </dgm:pt>
    <dgm:pt modelId="{7164EB72-7CE9-4E03-8B58-D58375063933}" type="parTrans" cxnId="{1E2849D7-77A2-4BC5-B1ED-6BC414DC26AE}">
      <dgm:prSet/>
      <dgm:spPr/>
      <dgm:t>
        <a:bodyPr/>
        <a:lstStyle/>
        <a:p>
          <a:endParaRPr lang="en-GB" noProof="0"/>
        </a:p>
      </dgm:t>
    </dgm:pt>
    <dgm:pt modelId="{102395EC-6C6A-4CD2-8655-718E694E0D45}" type="sibTrans" cxnId="{1E2849D7-77A2-4BC5-B1ED-6BC414DC26AE}">
      <dgm:prSet/>
      <dgm:spPr>
        <a:solidFill>
          <a:srgbClr val="F59C00"/>
        </a:solidFill>
      </dgm:spPr>
      <dgm:t>
        <a:bodyPr/>
        <a:lstStyle/>
        <a:p>
          <a:endParaRPr lang="en-GB" noProof="0"/>
        </a:p>
      </dgm:t>
    </dgm:pt>
    <dgm:pt modelId="{98D50C9F-26A2-400E-B5AA-2AC1D8896508}">
      <dgm:prSet phldrT="[Text]"/>
      <dgm:spPr>
        <a:solidFill>
          <a:srgbClr val="F59C00"/>
        </a:solidFill>
      </dgm:spPr>
      <dgm:t>
        <a:bodyPr/>
        <a:lstStyle/>
        <a:p>
          <a:r>
            <a:rPr lang="en-GB" noProof="0"/>
            <a:t>Employees</a:t>
          </a:r>
        </a:p>
      </dgm:t>
    </dgm:pt>
    <dgm:pt modelId="{BFC891FE-27AC-435C-A7A9-936DFAE0AB16}" type="parTrans" cxnId="{F89142C4-CD32-4CA8-860C-C558C88E1012}">
      <dgm:prSet/>
      <dgm:spPr/>
      <dgm:t>
        <a:bodyPr/>
        <a:lstStyle/>
        <a:p>
          <a:endParaRPr lang="en-GB" noProof="0"/>
        </a:p>
      </dgm:t>
    </dgm:pt>
    <dgm:pt modelId="{06483BC0-F9ED-48B6-A645-847B112BD1CC}" type="sibTrans" cxnId="{F89142C4-CD32-4CA8-860C-C558C88E1012}">
      <dgm:prSet/>
      <dgm:spPr>
        <a:solidFill>
          <a:srgbClr val="F59C00"/>
        </a:solidFill>
      </dgm:spPr>
      <dgm:t>
        <a:bodyPr/>
        <a:lstStyle/>
        <a:p>
          <a:endParaRPr lang="en-GB" noProof="0"/>
        </a:p>
      </dgm:t>
    </dgm:pt>
    <dgm:pt modelId="{D3880672-C700-4E03-A264-4069AA38E000}" type="pres">
      <dgm:prSet presAssocID="{15361727-1467-4616-92B2-B5ECF10B16E9}" presName="Name0" presStyleCnt="0">
        <dgm:presLayoutVars>
          <dgm:chMax val="1"/>
          <dgm:dir/>
          <dgm:animLvl val="ctr"/>
          <dgm:resizeHandles val="exact"/>
        </dgm:presLayoutVars>
      </dgm:prSet>
      <dgm:spPr/>
    </dgm:pt>
    <dgm:pt modelId="{03EDBE37-3C8F-4A93-B421-3E6333AD5853}" type="pres">
      <dgm:prSet presAssocID="{C33A5E22-C272-4C7D-A162-1CC7624FE5E0}" presName="centerShape" presStyleLbl="node0" presStyleIdx="0" presStyleCnt="1" custScaleX="134269" custScaleY="129626"/>
      <dgm:spPr/>
    </dgm:pt>
    <dgm:pt modelId="{4E4B1347-5E5E-4279-BE90-4600E7A18B2A}" type="pres">
      <dgm:prSet presAssocID="{0E207683-8565-458F-BEC4-1D63941D464A}" presName="node" presStyleLbl="node1" presStyleIdx="0" presStyleCnt="4">
        <dgm:presLayoutVars>
          <dgm:bulletEnabled val="1"/>
        </dgm:presLayoutVars>
      </dgm:prSet>
      <dgm:spPr/>
    </dgm:pt>
    <dgm:pt modelId="{54C6CCEB-5FCD-46EB-A5F0-DFB83A48C865}" type="pres">
      <dgm:prSet presAssocID="{0E207683-8565-458F-BEC4-1D63941D464A}" presName="dummy" presStyleCnt="0"/>
      <dgm:spPr/>
    </dgm:pt>
    <dgm:pt modelId="{F0BC4C21-6F4A-4E54-9754-10EEE9392F5F}" type="pres">
      <dgm:prSet presAssocID="{D47782EB-DEF7-4415-9662-E8655641E624}" presName="sibTrans" presStyleLbl="sibTrans2D1" presStyleIdx="0" presStyleCnt="4"/>
      <dgm:spPr/>
    </dgm:pt>
    <dgm:pt modelId="{0C7613A7-39CB-4B89-B44D-734FD4EE4DB5}" type="pres">
      <dgm:prSet presAssocID="{7C20D125-FDC4-4A90-B547-1A964C670C6E}" presName="node" presStyleLbl="node1" presStyleIdx="1" presStyleCnt="4">
        <dgm:presLayoutVars>
          <dgm:bulletEnabled val="1"/>
        </dgm:presLayoutVars>
      </dgm:prSet>
      <dgm:spPr/>
    </dgm:pt>
    <dgm:pt modelId="{F08AA805-DEF7-4476-B876-9371FA3800F5}" type="pres">
      <dgm:prSet presAssocID="{7C20D125-FDC4-4A90-B547-1A964C670C6E}" presName="dummy" presStyleCnt="0"/>
      <dgm:spPr/>
    </dgm:pt>
    <dgm:pt modelId="{F158BEC5-C369-4FC5-A378-7F08911717D0}" type="pres">
      <dgm:prSet presAssocID="{D1F03170-8CAC-46F6-AB67-F750D42909A4}" presName="sibTrans" presStyleLbl="sibTrans2D1" presStyleIdx="1" presStyleCnt="4"/>
      <dgm:spPr/>
    </dgm:pt>
    <dgm:pt modelId="{A75ABD8D-699E-49E5-9F48-7218260939F7}" type="pres">
      <dgm:prSet presAssocID="{6694A66A-1011-4F0B-B504-DC8217312CD1}" presName="node" presStyleLbl="node1" presStyleIdx="2" presStyleCnt="4">
        <dgm:presLayoutVars>
          <dgm:bulletEnabled val="1"/>
        </dgm:presLayoutVars>
      </dgm:prSet>
      <dgm:spPr/>
    </dgm:pt>
    <dgm:pt modelId="{6BFDE090-E0ED-497B-9F77-9C673A9F392D}" type="pres">
      <dgm:prSet presAssocID="{6694A66A-1011-4F0B-B504-DC8217312CD1}" presName="dummy" presStyleCnt="0"/>
      <dgm:spPr/>
    </dgm:pt>
    <dgm:pt modelId="{491D8A5C-EBE3-4E43-88BF-E51A6845C0E7}" type="pres">
      <dgm:prSet presAssocID="{102395EC-6C6A-4CD2-8655-718E694E0D45}" presName="sibTrans" presStyleLbl="sibTrans2D1" presStyleIdx="2" presStyleCnt="4"/>
      <dgm:spPr/>
    </dgm:pt>
    <dgm:pt modelId="{88B906E3-2FBE-454E-B0DC-B3BB2EB1DC62}" type="pres">
      <dgm:prSet presAssocID="{98D50C9F-26A2-400E-B5AA-2AC1D8896508}" presName="node" presStyleLbl="node1" presStyleIdx="3" presStyleCnt="4">
        <dgm:presLayoutVars>
          <dgm:bulletEnabled val="1"/>
        </dgm:presLayoutVars>
      </dgm:prSet>
      <dgm:spPr/>
    </dgm:pt>
    <dgm:pt modelId="{70CE5925-1822-44CB-BF75-912B8B01DAA3}" type="pres">
      <dgm:prSet presAssocID="{98D50C9F-26A2-400E-B5AA-2AC1D8896508}" presName="dummy" presStyleCnt="0"/>
      <dgm:spPr/>
    </dgm:pt>
    <dgm:pt modelId="{9AC0B3F0-2C2F-4F5B-A7EF-98F99FD90C60}" type="pres">
      <dgm:prSet presAssocID="{06483BC0-F9ED-48B6-A645-847B112BD1CC}" presName="sibTrans" presStyleLbl="sibTrans2D1" presStyleIdx="3" presStyleCnt="4"/>
      <dgm:spPr/>
    </dgm:pt>
  </dgm:ptLst>
  <dgm:cxnLst>
    <dgm:cxn modelId="{784D6A09-B0FA-4465-A6BD-7E6EC18B7898}" type="presOf" srcId="{D47782EB-DEF7-4415-9662-E8655641E624}" destId="{F0BC4C21-6F4A-4E54-9754-10EEE9392F5F}" srcOrd="0" destOrd="0" presId="urn:microsoft.com/office/officeart/2005/8/layout/radial6"/>
    <dgm:cxn modelId="{4489E31F-CE37-40D9-BA8A-B2D014CA69C6}" srcId="{C33A5E22-C272-4C7D-A162-1CC7624FE5E0}" destId="{7C20D125-FDC4-4A90-B547-1A964C670C6E}" srcOrd="1" destOrd="0" parTransId="{BC0B9CF2-D8C5-42D9-A218-40ABE79932D4}" sibTransId="{D1F03170-8CAC-46F6-AB67-F750D42909A4}"/>
    <dgm:cxn modelId="{540B6B22-BB0F-4067-8EF6-B676CEFF9792}" type="presOf" srcId="{98D50C9F-26A2-400E-B5AA-2AC1D8896508}" destId="{88B906E3-2FBE-454E-B0DC-B3BB2EB1DC62}" srcOrd="0" destOrd="0" presId="urn:microsoft.com/office/officeart/2005/8/layout/radial6"/>
    <dgm:cxn modelId="{F419DE34-3685-4C7C-8C0D-973B3329BDAD}" type="presOf" srcId="{06483BC0-F9ED-48B6-A645-847B112BD1CC}" destId="{9AC0B3F0-2C2F-4F5B-A7EF-98F99FD90C60}" srcOrd="0" destOrd="0" presId="urn:microsoft.com/office/officeart/2005/8/layout/radial6"/>
    <dgm:cxn modelId="{D1D22837-F5AB-4D01-B7FE-470FBFED2D1C}" type="presOf" srcId="{7C20D125-FDC4-4A90-B547-1A964C670C6E}" destId="{0C7613A7-39CB-4B89-B44D-734FD4EE4DB5}" srcOrd="0" destOrd="0" presId="urn:microsoft.com/office/officeart/2005/8/layout/radial6"/>
    <dgm:cxn modelId="{77201748-CC9A-4201-91E1-8AF2513AA62D}" type="presOf" srcId="{6694A66A-1011-4F0B-B504-DC8217312CD1}" destId="{A75ABD8D-699E-49E5-9F48-7218260939F7}" srcOrd="0" destOrd="0" presId="urn:microsoft.com/office/officeart/2005/8/layout/radial6"/>
    <dgm:cxn modelId="{EFCF1274-295C-4808-9ABA-A40271F9D545}" type="presOf" srcId="{D1F03170-8CAC-46F6-AB67-F750D42909A4}" destId="{F158BEC5-C369-4FC5-A378-7F08911717D0}" srcOrd="0" destOrd="0" presId="urn:microsoft.com/office/officeart/2005/8/layout/radial6"/>
    <dgm:cxn modelId="{D3A9048E-1528-4130-A96C-3640E240042C}" srcId="{15361727-1467-4616-92B2-B5ECF10B16E9}" destId="{C33A5E22-C272-4C7D-A162-1CC7624FE5E0}" srcOrd="0" destOrd="0" parTransId="{906B6AFA-E6BE-44F0-B277-AC92C2EE066E}" sibTransId="{4B9D0870-57F6-4852-A226-13DE5E892EC7}"/>
    <dgm:cxn modelId="{1D2AE3B2-4539-4D38-AEC6-0ECE86D267FB}" srcId="{C33A5E22-C272-4C7D-A162-1CC7624FE5E0}" destId="{0E207683-8565-458F-BEC4-1D63941D464A}" srcOrd="0" destOrd="0" parTransId="{DA835412-D8F2-4FA2-9DA5-9503BA59299A}" sibTransId="{D47782EB-DEF7-4415-9662-E8655641E624}"/>
    <dgm:cxn modelId="{6BF46CB4-7E09-469D-9B0F-3B0A7A7C20CF}" type="presOf" srcId="{102395EC-6C6A-4CD2-8655-718E694E0D45}" destId="{491D8A5C-EBE3-4E43-88BF-E51A6845C0E7}" srcOrd="0" destOrd="0" presId="urn:microsoft.com/office/officeart/2005/8/layout/radial6"/>
    <dgm:cxn modelId="{322EC7C3-FD0B-4FEA-9EC8-9B0F47E59E53}" type="presOf" srcId="{0E207683-8565-458F-BEC4-1D63941D464A}" destId="{4E4B1347-5E5E-4279-BE90-4600E7A18B2A}" srcOrd="0" destOrd="0" presId="urn:microsoft.com/office/officeart/2005/8/layout/radial6"/>
    <dgm:cxn modelId="{F89142C4-CD32-4CA8-860C-C558C88E1012}" srcId="{C33A5E22-C272-4C7D-A162-1CC7624FE5E0}" destId="{98D50C9F-26A2-400E-B5AA-2AC1D8896508}" srcOrd="3" destOrd="0" parTransId="{BFC891FE-27AC-435C-A7A9-936DFAE0AB16}" sibTransId="{06483BC0-F9ED-48B6-A645-847B112BD1CC}"/>
    <dgm:cxn modelId="{A4E832D2-9784-496F-A1D6-BD84D9F9FE10}" type="presOf" srcId="{C33A5E22-C272-4C7D-A162-1CC7624FE5E0}" destId="{03EDBE37-3C8F-4A93-B421-3E6333AD5853}" srcOrd="0" destOrd="0" presId="urn:microsoft.com/office/officeart/2005/8/layout/radial6"/>
    <dgm:cxn modelId="{1E2849D7-77A2-4BC5-B1ED-6BC414DC26AE}" srcId="{C33A5E22-C272-4C7D-A162-1CC7624FE5E0}" destId="{6694A66A-1011-4F0B-B504-DC8217312CD1}" srcOrd="2" destOrd="0" parTransId="{7164EB72-7CE9-4E03-8B58-D58375063933}" sibTransId="{102395EC-6C6A-4CD2-8655-718E694E0D45}"/>
    <dgm:cxn modelId="{B5AC15F8-64E5-4022-BC2E-70D78B700A3A}" type="presOf" srcId="{15361727-1467-4616-92B2-B5ECF10B16E9}" destId="{D3880672-C700-4E03-A264-4069AA38E000}" srcOrd="0" destOrd="0" presId="urn:microsoft.com/office/officeart/2005/8/layout/radial6"/>
    <dgm:cxn modelId="{412E2035-0902-41AA-A470-56A6482C7A39}" type="presParOf" srcId="{D3880672-C700-4E03-A264-4069AA38E000}" destId="{03EDBE37-3C8F-4A93-B421-3E6333AD5853}" srcOrd="0" destOrd="0" presId="urn:microsoft.com/office/officeart/2005/8/layout/radial6"/>
    <dgm:cxn modelId="{8B6AC1E9-0680-400C-A166-0073B439AE8F}" type="presParOf" srcId="{D3880672-C700-4E03-A264-4069AA38E000}" destId="{4E4B1347-5E5E-4279-BE90-4600E7A18B2A}" srcOrd="1" destOrd="0" presId="urn:microsoft.com/office/officeart/2005/8/layout/radial6"/>
    <dgm:cxn modelId="{2211C235-9234-4BA5-B526-94FC4233945A}" type="presParOf" srcId="{D3880672-C700-4E03-A264-4069AA38E000}" destId="{54C6CCEB-5FCD-46EB-A5F0-DFB83A48C865}" srcOrd="2" destOrd="0" presId="urn:microsoft.com/office/officeart/2005/8/layout/radial6"/>
    <dgm:cxn modelId="{B97C79D0-F8F0-43E9-8670-61942845B119}" type="presParOf" srcId="{D3880672-C700-4E03-A264-4069AA38E000}" destId="{F0BC4C21-6F4A-4E54-9754-10EEE9392F5F}" srcOrd="3" destOrd="0" presId="urn:microsoft.com/office/officeart/2005/8/layout/radial6"/>
    <dgm:cxn modelId="{CE85B152-9C5D-468C-8FBE-75DF83249030}" type="presParOf" srcId="{D3880672-C700-4E03-A264-4069AA38E000}" destId="{0C7613A7-39CB-4B89-B44D-734FD4EE4DB5}" srcOrd="4" destOrd="0" presId="urn:microsoft.com/office/officeart/2005/8/layout/radial6"/>
    <dgm:cxn modelId="{D13A141A-8733-411B-98E6-4F7B09DF4C03}" type="presParOf" srcId="{D3880672-C700-4E03-A264-4069AA38E000}" destId="{F08AA805-DEF7-4476-B876-9371FA3800F5}" srcOrd="5" destOrd="0" presId="urn:microsoft.com/office/officeart/2005/8/layout/radial6"/>
    <dgm:cxn modelId="{F306670F-D14A-46CB-865A-3B94E7F90CB1}" type="presParOf" srcId="{D3880672-C700-4E03-A264-4069AA38E000}" destId="{F158BEC5-C369-4FC5-A378-7F08911717D0}" srcOrd="6" destOrd="0" presId="urn:microsoft.com/office/officeart/2005/8/layout/radial6"/>
    <dgm:cxn modelId="{20DFB538-8078-45D6-A7F0-6DC162A3AB27}" type="presParOf" srcId="{D3880672-C700-4E03-A264-4069AA38E000}" destId="{A75ABD8D-699E-49E5-9F48-7218260939F7}" srcOrd="7" destOrd="0" presId="urn:microsoft.com/office/officeart/2005/8/layout/radial6"/>
    <dgm:cxn modelId="{C03643E2-81A1-4A86-A2FB-015B7A19790A}" type="presParOf" srcId="{D3880672-C700-4E03-A264-4069AA38E000}" destId="{6BFDE090-E0ED-497B-9F77-9C673A9F392D}" srcOrd="8" destOrd="0" presId="urn:microsoft.com/office/officeart/2005/8/layout/radial6"/>
    <dgm:cxn modelId="{56E5FC97-5D81-45DE-9A64-283B0EABF537}" type="presParOf" srcId="{D3880672-C700-4E03-A264-4069AA38E000}" destId="{491D8A5C-EBE3-4E43-88BF-E51A6845C0E7}" srcOrd="9" destOrd="0" presId="urn:microsoft.com/office/officeart/2005/8/layout/radial6"/>
    <dgm:cxn modelId="{EB551FAB-2CB7-4EC8-BF7B-49F6CC720D16}" type="presParOf" srcId="{D3880672-C700-4E03-A264-4069AA38E000}" destId="{88B906E3-2FBE-454E-B0DC-B3BB2EB1DC62}" srcOrd="10" destOrd="0" presId="urn:microsoft.com/office/officeart/2005/8/layout/radial6"/>
    <dgm:cxn modelId="{11D81867-FD3D-48C9-9530-3C6186F023AE}" type="presParOf" srcId="{D3880672-C700-4E03-A264-4069AA38E000}" destId="{70CE5925-1822-44CB-BF75-912B8B01DAA3}" srcOrd="11" destOrd="0" presId="urn:microsoft.com/office/officeart/2005/8/layout/radial6"/>
    <dgm:cxn modelId="{4942407E-3090-4B8D-BA33-CF379B5A1406}" type="presParOf" srcId="{D3880672-C700-4E03-A264-4069AA38E000}" destId="{9AC0B3F0-2C2F-4F5B-A7EF-98F99FD90C6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0B3F0-2C2F-4F5B-A7EF-98F99FD90C60}">
      <dsp:nvSpPr>
        <dsp:cNvPr id="0" name=""/>
        <dsp:cNvSpPr/>
      </dsp:nvSpPr>
      <dsp:spPr>
        <a:xfrm>
          <a:off x="1313509" y="389715"/>
          <a:ext cx="2597991" cy="2597991"/>
        </a:xfrm>
        <a:prstGeom prst="blockArc">
          <a:avLst>
            <a:gd name="adj1" fmla="val 10800000"/>
            <a:gd name="adj2" fmla="val 16200000"/>
            <a:gd name="adj3" fmla="val 4643"/>
          </a:avLst>
        </a:prstGeom>
        <a:solidFill>
          <a:srgbClr val="F59C00"/>
        </a:solidFill>
        <a:ln>
          <a:noFill/>
        </a:ln>
        <a:effectLst/>
      </dsp:spPr>
      <dsp:style>
        <a:lnRef idx="0">
          <a:scrgbClr r="0" g="0" b="0"/>
        </a:lnRef>
        <a:fillRef idx="1">
          <a:scrgbClr r="0" g="0" b="0"/>
        </a:fillRef>
        <a:effectRef idx="0">
          <a:scrgbClr r="0" g="0" b="0"/>
        </a:effectRef>
        <a:fontRef idx="minor">
          <a:schemeClr val="lt1"/>
        </a:fontRef>
      </dsp:style>
    </dsp:sp>
    <dsp:sp modelId="{491D8A5C-EBE3-4E43-88BF-E51A6845C0E7}">
      <dsp:nvSpPr>
        <dsp:cNvPr id="0" name=""/>
        <dsp:cNvSpPr/>
      </dsp:nvSpPr>
      <dsp:spPr>
        <a:xfrm>
          <a:off x="1313509" y="389715"/>
          <a:ext cx="2597991" cy="2597991"/>
        </a:xfrm>
        <a:prstGeom prst="blockArc">
          <a:avLst>
            <a:gd name="adj1" fmla="val 5400000"/>
            <a:gd name="adj2" fmla="val 10800000"/>
            <a:gd name="adj3" fmla="val 4643"/>
          </a:avLst>
        </a:prstGeom>
        <a:solidFill>
          <a:srgbClr val="F59C00"/>
        </a:solidFill>
        <a:ln>
          <a:noFill/>
        </a:ln>
        <a:effectLst/>
      </dsp:spPr>
      <dsp:style>
        <a:lnRef idx="0">
          <a:scrgbClr r="0" g="0" b="0"/>
        </a:lnRef>
        <a:fillRef idx="1">
          <a:scrgbClr r="0" g="0" b="0"/>
        </a:fillRef>
        <a:effectRef idx="0">
          <a:scrgbClr r="0" g="0" b="0"/>
        </a:effectRef>
        <a:fontRef idx="minor">
          <a:schemeClr val="lt1"/>
        </a:fontRef>
      </dsp:style>
    </dsp:sp>
    <dsp:sp modelId="{F158BEC5-C369-4FC5-A378-7F08911717D0}">
      <dsp:nvSpPr>
        <dsp:cNvPr id="0" name=""/>
        <dsp:cNvSpPr/>
      </dsp:nvSpPr>
      <dsp:spPr>
        <a:xfrm>
          <a:off x="1313509" y="389715"/>
          <a:ext cx="2597991" cy="2597991"/>
        </a:xfrm>
        <a:prstGeom prst="blockArc">
          <a:avLst>
            <a:gd name="adj1" fmla="val 0"/>
            <a:gd name="adj2" fmla="val 5400000"/>
            <a:gd name="adj3" fmla="val 4643"/>
          </a:avLst>
        </a:prstGeom>
        <a:solidFill>
          <a:srgbClr val="F59C00"/>
        </a:solidFill>
        <a:ln>
          <a:noFill/>
        </a:ln>
        <a:effectLst/>
      </dsp:spPr>
      <dsp:style>
        <a:lnRef idx="0">
          <a:scrgbClr r="0" g="0" b="0"/>
        </a:lnRef>
        <a:fillRef idx="1">
          <a:scrgbClr r="0" g="0" b="0"/>
        </a:fillRef>
        <a:effectRef idx="0">
          <a:scrgbClr r="0" g="0" b="0"/>
        </a:effectRef>
        <a:fontRef idx="minor">
          <a:schemeClr val="lt1"/>
        </a:fontRef>
      </dsp:style>
    </dsp:sp>
    <dsp:sp modelId="{F0BC4C21-6F4A-4E54-9754-10EEE9392F5F}">
      <dsp:nvSpPr>
        <dsp:cNvPr id="0" name=""/>
        <dsp:cNvSpPr/>
      </dsp:nvSpPr>
      <dsp:spPr>
        <a:xfrm>
          <a:off x="1313509" y="389715"/>
          <a:ext cx="2597991" cy="2597991"/>
        </a:xfrm>
        <a:prstGeom prst="blockArc">
          <a:avLst>
            <a:gd name="adj1" fmla="val 16200000"/>
            <a:gd name="adj2" fmla="val 0"/>
            <a:gd name="adj3" fmla="val 4643"/>
          </a:avLst>
        </a:prstGeom>
        <a:solidFill>
          <a:srgbClr val="F59C00"/>
        </a:solidFill>
        <a:ln>
          <a:noFill/>
        </a:ln>
        <a:effectLst/>
      </dsp:spPr>
      <dsp:style>
        <a:lnRef idx="0">
          <a:scrgbClr r="0" g="0" b="0"/>
        </a:lnRef>
        <a:fillRef idx="1">
          <a:scrgbClr r="0" g="0" b="0"/>
        </a:fillRef>
        <a:effectRef idx="0">
          <a:scrgbClr r="0" g="0" b="0"/>
        </a:effectRef>
        <a:fontRef idx="minor">
          <a:schemeClr val="lt1"/>
        </a:fontRef>
      </dsp:style>
    </dsp:sp>
    <dsp:sp modelId="{03EDBE37-3C8F-4A93-B421-3E6333AD5853}">
      <dsp:nvSpPr>
        <dsp:cNvPr id="0" name=""/>
        <dsp:cNvSpPr/>
      </dsp:nvSpPr>
      <dsp:spPr>
        <a:xfrm>
          <a:off x="1809208" y="913193"/>
          <a:ext cx="1606592" cy="1551036"/>
        </a:xfrm>
        <a:prstGeom prst="ellipse">
          <a:avLst/>
        </a:prstGeom>
        <a:solidFill>
          <a:srgbClr val="F59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spc="300" noProof="0" dirty="0"/>
        </a:p>
        <a:p>
          <a:pPr marL="0" lvl="0" indent="0" algn="ctr" defTabSz="533400">
            <a:lnSpc>
              <a:spcPct val="90000"/>
            </a:lnSpc>
            <a:spcBef>
              <a:spcPct val="0"/>
            </a:spcBef>
            <a:spcAft>
              <a:spcPct val="35000"/>
            </a:spcAft>
            <a:buNone/>
          </a:pPr>
          <a:endParaRPr lang="en-GB" sz="1200" kern="1200" spc="300" noProof="0" dirty="0"/>
        </a:p>
        <a:p>
          <a:pPr marL="0" lvl="0" indent="0" algn="ctr" defTabSz="533400">
            <a:lnSpc>
              <a:spcPct val="90000"/>
            </a:lnSpc>
            <a:spcBef>
              <a:spcPct val="0"/>
            </a:spcBef>
            <a:spcAft>
              <a:spcPct val="35000"/>
            </a:spcAft>
            <a:buNone/>
          </a:pPr>
          <a:r>
            <a:rPr lang="en-GB" sz="1200" kern="1200" spc="300" noProof="0" dirty="0"/>
            <a:t>LOYALTY&amp; GIFTCARD PROGRAMS</a:t>
          </a:r>
          <a:endParaRPr lang="en-GB" sz="1200" kern="1200" noProof="0" dirty="0"/>
        </a:p>
      </dsp:txBody>
      <dsp:txXfrm>
        <a:off x="2044488" y="1140337"/>
        <a:ext cx="1136032" cy="1096748"/>
      </dsp:txXfrm>
    </dsp:sp>
    <dsp:sp modelId="{4E4B1347-5E5E-4279-BE90-4600E7A18B2A}">
      <dsp:nvSpPr>
        <dsp:cNvPr id="0" name=""/>
        <dsp:cNvSpPr/>
      </dsp:nvSpPr>
      <dsp:spPr>
        <a:xfrm>
          <a:off x="2193713" y="1076"/>
          <a:ext cx="837583" cy="837583"/>
        </a:xfrm>
        <a:prstGeom prst="ellipse">
          <a:avLst/>
        </a:prstGeom>
        <a:solidFill>
          <a:srgbClr val="F59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t>Consumers</a:t>
          </a:r>
        </a:p>
      </dsp:txBody>
      <dsp:txXfrm>
        <a:off x="2316374" y="123737"/>
        <a:ext cx="592261" cy="592261"/>
      </dsp:txXfrm>
    </dsp:sp>
    <dsp:sp modelId="{0C7613A7-39CB-4B89-B44D-734FD4EE4DB5}">
      <dsp:nvSpPr>
        <dsp:cNvPr id="0" name=""/>
        <dsp:cNvSpPr/>
      </dsp:nvSpPr>
      <dsp:spPr>
        <a:xfrm>
          <a:off x="3462556" y="1269919"/>
          <a:ext cx="837583" cy="837583"/>
        </a:xfrm>
        <a:prstGeom prst="ellipse">
          <a:avLst/>
        </a:prstGeom>
        <a:solidFill>
          <a:srgbClr val="F59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t>Businesses</a:t>
          </a:r>
        </a:p>
      </dsp:txBody>
      <dsp:txXfrm>
        <a:off x="3585217" y="1392580"/>
        <a:ext cx="592261" cy="592261"/>
      </dsp:txXfrm>
    </dsp:sp>
    <dsp:sp modelId="{A75ABD8D-699E-49E5-9F48-7218260939F7}">
      <dsp:nvSpPr>
        <dsp:cNvPr id="0" name=""/>
        <dsp:cNvSpPr/>
      </dsp:nvSpPr>
      <dsp:spPr>
        <a:xfrm>
          <a:off x="2193713" y="2538762"/>
          <a:ext cx="837583" cy="837583"/>
        </a:xfrm>
        <a:prstGeom prst="ellipse">
          <a:avLst/>
        </a:prstGeom>
        <a:solidFill>
          <a:srgbClr val="F59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t>Resellers</a:t>
          </a:r>
        </a:p>
      </dsp:txBody>
      <dsp:txXfrm>
        <a:off x="2316374" y="2661423"/>
        <a:ext cx="592261" cy="592261"/>
      </dsp:txXfrm>
    </dsp:sp>
    <dsp:sp modelId="{88B906E3-2FBE-454E-B0DC-B3BB2EB1DC62}">
      <dsp:nvSpPr>
        <dsp:cNvPr id="0" name=""/>
        <dsp:cNvSpPr/>
      </dsp:nvSpPr>
      <dsp:spPr>
        <a:xfrm>
          <a:off x="924870" y="1269919"/>
          <a:ext cx="837583" cy="837583"/>
        </a:xfrm>
        <a:prstGeom prst="ellipse">
          <a:avLst/>
        </a:prstGeom>
        <a:solidFill>
          <a:srgbClr val="F59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noProof="0"/>
            <a:t>Employees</a:t>
          </a:r>
        </a:p>
      </dsp:txBody>
      <dsp:txXfrm>
        <a:off x="1047531" y="1392580"/>
        <a:ext cx="592261" cy="59226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2AB2F26-A945-C345-AE85-6F825A887F46}" type="datetimeFigureOut">
              <a:rPr lang="sv-SE" smtClean="0"/>
              <a:t>2022-02-24</a:t>
            </a:fld>
            <a:endParaRPr lang="sv-SE"/>
          </a:p>
        </p:txBody>
      </p:sp>
      <p:sp>
        <p:nvSpPr>
          <p:cNvPr id="4" name="Platshållare för bildobjekt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54C18AAB-5016-C040-8C84-CABBC31B71B7}" type="slidenum">
              <a:rPr lang="sv-SE" smtClean="0"/>
              <a:t>‹#›</a:t>
            </a:fld>
            <a:endParaRPr lang="sv-SE"/>
          </a:p>
        </p:txBody>
      </p:sp>
    </p:spTree>
    <p:extLst>
      <p:ext uri="{BB962C8B-B14F-4D97-AF65-F5344CB8AC3E}">
        <p14:creationId xmlns:p14="http://schemas.microsoft.com/office/powerpoint/2010/main" val="299015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4C18AAB-5016-C040-8C84-CABBC31B71B7}" type="slidenum">
              <a:rPr lang="sv-SE" smtClean="0"/>
              <a:t>1</a:t>
            </a:fld>
            <a:endParaRPr lang="sv-SE"/>
          </a:p>
        </p:txBody>
      </p:sp>
    </p:spTree>
    <p:extLst>
      <p:ext uri="{BB962C8B-B14F-4D97-AF65-F5344CB8AC3E}">
        <p14:creationId xmlns:p14="http://schemas.microsoft.com/office/powerpoint/2010/main" val="119100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S"/>
          </a:p>
        </p:txBody>
      </p:sp>
      <p:sp>
        <p:nvSpPr>
          <p:cNvPr id="4" name="Slide Number Placeholder 3"/>
          <p:cNvSpPr>
            <a:spLocks noGrp="1"/>
          </p:cNvSpPr>
          <p:nvPr>
            <p:ph type="sldNum" sz="quarter" idx="5"/>
          </p:nvPr>
        </p:nvSpPr>
        <p:spPr/>
        <p:txBody>
          <a:bodyPr/>
          <a:lstStyle/>
          <a:p>
            <a:fld id="{0DDEA789-4346-472B-AC12-9CF27DF6EDAE}" type="slidenum">
              <a:rPr lang="en-SE" smtClean="0"/>
              <a:t>13</a:t>
            </a:fld>
            <a:endParaRPr lang="en-SE"/>
          </a:p>
        </p:txBody>
      </p:sp>
    </p:spTree>
    <p:extLst>
      <p:ext uri="{BB962C8B-B14F-4D97-AF65-F5344CB8AC3E}">
        <p14:creationId xmlns:p14="http://schemas.microsoft.com/office/powerpoint/2010/main" val="204991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S"/>
          </a:p>
        </p:txBody>
      </p:sp>
      <p:sp>
        <p:nvSpPr>
          <p:cNvPr id="4" name="Slide Number Placeholder 3"/>
          <p:cNvSpPr>
            <a:spLocks noGrp="1"/>
          </p:cNvSpPr>
          <p:nvPr>
            <p:ph type="sldNum" sz="quarter" idx="5"/>
          </p:nvPr>
        </p:nvSpPr>
        <p:spPr/>
        <p:txBody>
          <a:bodyPr/>
          <a:lstStyle/>
          <a:p>
            <a:fld id="{0DDEA789-4346-472B-AC12-9CF27DF6EDAE}" type="slidenum">
              <a:rPr lang="en-SE" smtClean="0"/>
              <a:t>14</a:t>
            </a:fld>
            <a:endParaRPr lang="en-SE"/>
          </a:p>
        </p:txBody>
      </p:sp>
    </p:spTree>
    <p:extLst>
      <p:ext uri="{BB962C8B-B14F-4D97-AF65-F5344CB8AC3E}">
        <p14:creationId xmlns:p14="http://schemas.microsoft.com/office/powerpoint/2010/main" val="383367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Korrad</a:t>
            </a:r>
            <a:r>
              <a:rPr lang="sv-SE"/>
              <a:t> och klar /RJ 11 nov</a:t>
            </a:r>
          </a:p>
        </p:txBody>
      </p:sp>
      <p:sp>
        <p:nvSpPr>
          <p:cNvPr id="4" name="Slide Number Placeholder 3"/>
          <p:cNvSpPr>
            <a:spLocks noGrp="1"/>
          </p:cNvSpPr>
          <p:nvPr>
            <p:ph type="sldNum" sz="quarter" idx="5"/>
          </p:nvPr>
        </p:nvSpPr>
        <p:spPr/>
        <p:txBody>
          <a:bodyPr/>
          <a:lstStyle/>
          <a:p>
            <a:fld id="{54C18AAB-5016-C040-8C84-CABBC31B71B7}" type="slidenum">
              <a:rPr lang="sv-SE" smtClean="0"/>
              <a:t>15</a:t>
            </a:fld>
            <a:endParaRPr lang="sv-SE"/>
          </a:p>
        </p:txBody>
      </p:sp>
    </p:spTree>
    <p:extLst>
      <p:ext uri="{BB962C8B-B14F-4D97-AF65-F5344CB8AC3E}">
        <p14:creationId xmlns:p14="http://schemas.microsoft.com/office/powerpoint/2010/main" val="102203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Korrad</a:t>
            </a:r>
            <a:r>
              <a:rPr lang="sv-SE"/>
              <a:t> och klar /RJ 11 nov</a:t>
            </a:r>
          </a:p>
          <a:p>
            <a:endParaRPr lang="en-SE"/>
          </a:p>
        </p:txBody>
      </p:sp>
      <p:sp>
        <p:nvSpPr>
          <p:cNvPr id="4" name="Slide Number Placeholder 3"/>
          <p:cNvSpPr>
            <a:spLocks noGrp="1"/>
          </p:cNvSpPr>
          <p:nvPr>
            <p:ph type="sldNum" sz="quarter" idx="5"/>
          </p:nvPr>
        </p:nvSpPr>
        <p:spPr/>
        <p:txBody>
          <a:bodyPr/>
          <a:lstStyle/>
          <a:p>
            <a:fld id="{C95D1565-B6CD-48D8-B827-7E2C71D4AFB9}" type="slidenum">
              <a:rPr lang="en-GB" smtClean="0"/>
              <a:t>16</a:t>
            </a:fld>
            <a:endParaRPr lang="en-GB"/>
          </a:p>
        </p:txBody>
      </p:sp>
    </p:spTree>
    <p:extLst>
      <p:ext uri="{BB962C8B-B14F-4D97-AF65-F5344CB8AC3E}">
        <p14:creationId xmlns:p14="http://schemas.microsoft.com/office/powerpoint/2010/main" val="168801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Korrad</a:t>
            </a:r>
            <a:r>
              <a:rPr lang="sv-SE"/>
              <a:t> och klar /RJ 11 nov</a:t>
            </a:r>
          </a:p>
        </p:txBody>
      </p:sp>
      <p:sp>
        <p:nvSpPr>
          <p:cNvPr id="4" name="Slide Number Placeholder 3"/>
          <p:cNvSpPr>
            <a:spLocks noGrp="1"/>
          </p:cNvSpPr>
          <p:nvPr>
            <p:ph type="sldNum" sz="quarter" idx="5"/>
          </p:nvPr>
        </p:nvSpPr>
        <p:spPr/>
        <p:txBody>
          <a:bodyPr/>
          <a:lstStyle/>
          <a:p>
            <a:fld id="{C95D1565-B6CD-48D8-B827-7E2C71D4AFB9}" type="slidenum">
              <a:rPr lang="en-GB" smtClean="0"/>
              <a:t>17</a:t>
            </a:fld>
            <a:endParaRPr lang="en-GB"/>
          </a:p>
        </p:txBody>
      </p:sp>
    </p:spTree>
    <p:extLst>
      <p:ext uri="{BB962C8B-B14F-4D97-AF65-F5344CB8AC3E}">
        <p14:creationId xmlns:p14="http://schemas.microsoft.com/office/powerpoint/2010/main" val="79365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Korrad</a:t>
            </a:r>
            <a:r>
              <a:rPr lang="sv-SE"/>
              <a:t> och klar /RJ 11 nov</a:t>
            </a:r>
          </a:p>
          <a:p>
            <a:endParaRPr lang="en-SE"/>
          </a:p>
        </p:txBody>
      </p:sp>
      <p:sp>
        <p:nvSpPr>
          <p:cNvPr id="4" name="Slide Number Placeholder 3"/>
          <p:cNvSpPr>
            <a:spLocks noGrp="1"/>
          </p:cNvSpPr>
          <p:nvPr>
            <p:ph type="sldNum" sz="quarter" idx="5"/>
          </p:nvPr>
        </p:nvSpPr>
        <p:spPr/>
        <p:txBody>
          <a:bodyPr/>
          <a:lstStyle/>
          <a:p>
            <a:fld id="{C95D1565-B6CD-48D8-B827-7E2C71D4AFB9}" type="slidenum">
              <a:rPr lang="en-GB" smtClean="0"/>
              <a:t>18</a:t>
            </a:fld>
            <a:endParaRPr lang="en-GB"/>
          </a:p>
        </p:txBody>
      </p:sp>
    </p:spTree>
    <p:extLst>
      <p:ext uri="{BB962C8B-B14F-4D97-AF65-F5344CB8AC3E}">
        <p14:creationId xmlns:p14="http://schemas.microsoft.com/office/powerpoint/2010/main" val="178910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Korrad</a:t>
            </a:r>
            <a:r>
              <a:rPr lang="sv-SE"/>
              <a:t> och klar /RJ 11 nov</a:t>
            </a:r>
          </a:p>
        </p:txBody>
      </p:sp>
      <p:sp>
        <p:nvSpPr>
          <p:cNvPr id="4" name="Slide Number Placeholder 3"/>
          <p:cNvSpPr>
            <a:spLocks noGrp="1"/>
          </p:cNvSpPr>
          <p:nvPr>
            <p:ph type="sldNum" sz="quarter" idx="5"/>
          </p:nvPr>
        </p:nvSpPr>
        <p:spPr/>
        <p:txBody>
          <a:bodyPr/>
          <a:lstStyle/>
          <a:p>
            <a:fld id="{C95D1565-B6CD-48D8-B827-7E2C71D4AFB9}" type="slidenum">
              <a:rPr lang="en-GB" smtClean="0"/>
              <a:t>19</a:t>
            </a:fld>
            <a:endParaRPr lang="en-GB"/>
          </a:p>
        </p:txBody>
      </p:sp>
    </p:spTree>
    <p:extLst>
      <p:ext uri="{BB962C8B-B14F-4D97-AF65-F5344CB8AC3E}">
        <p14:creationId xmlns:p14="http://schemas.microsoft.com/office/powerpoint/2010/main" val="129436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C95D1565-B6CD-48D8-B827-7E2C71D4AFB9}" type="slidenum">
              <a:rPr lang="en-GB" smtClean="0"/>
              <a:t>20</a:t>
            </a:fld>
            <a:endParaRPr lang="en-GB"/>
          </a:p>
        </p:txBody>
      </p:sp>
    </p:spTree>
    <p:extLst>
      <p:ext uri="{BB962C8B-B14F-4D97-AF65-F5344CB8AC3E}">
        <p14:creationId xmlns:p14="http://schemas.microsoft.com/office/powerpoint/2010/main" val="70602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93C7DAA-1FEB-40CE-B88E-A60B3FC98B70}" type="slidenum">
              <a:rPr lang="sv-SE" smtClean="0"/>
              <a:t>4</a:t>
            </a:fld>
            <a:endParaRPr lang="sv-SE"/>
          </a:p>
        </p:txBody>
      </p:sp>
    </p:spTree>
    <p:extLst>
      <p:ext uri="{BB962C8B-B14F-4D97-AF65-F5344CB8AC3E}">
        <p14:creationId xmlns:p14="http://schemas.microsoft.com/office/powerpoint/2010/main" val="198816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C18AAB-5016-C040-8C84-CABBC31B71B7}" type="slidenum">
              <a:rPr lang="sv-SE" smtClean="0"/>
              <a:t>5</a:t>
            </a:fld>
            <a:endParaRPr lang="sv-SE"/>
          </a:p>
        </p:txBody>
      </p:sp>
    </p:spTree>
    <p:extLst>
      <p:ext uri="{BB962C8B-B14F-4D97-AF65-F5344CB8AC3E}">
        <p14:creationId xmlns:p14="http://schemas.microsoft.com/office/powerpoint/2010/main" val="76723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93C7DAA-1FEB-40CE-B88E-A60B3FC98B70}" type="slidenum">
              <a:rPr lang="sv-SE" smtClean="0"/>
              <a:t>6</a:t>
            </a:fld>
            <a:endParaRPr lang="sv-SE"/>
          </a:p>
        </p:txBody>
      </p:sp>
    </p:spTree>
    <p:extLst>
      <p:ext uri="{BB962C8B-B14F-4D97-AF65-F5344CB8AC3E}">
        <p14:creationId xmlns:p14="http://schemas.microsoft.com/office/powerpoint/2010/main" val="39896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4C18AAB-5016-C040-8C84-CABBC31B71B7}" type="slidenum">
              <a:rPr lang="sv-SE" smtClean="0"/>
              <a:t>7</a:t>
            </a:fld>
            <a:endParaRPr lang="sv-SE"/>
          </a:p>
        </p:txBody>
      </p:sp>
    </p:spTree>
    <p:extLst>
      <p:ext uri="{BB962C8B-B14F-4D97-AF65-F5344CB8AC3E}">
        <p14:creationId xmlns:p14="http://schemas.microsoft.com/office/powerpoint/2010/main" val="386910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93C7DAA-1FEB-40CE-B88E-A60B3FC98B70}" type="slidenum">
              <a:rPr lang="sv-SE" smtClean="0"/>
              <a:t>8</a:t>
            </a:fld>
            <a:endParaRPr lang="sv-SE"/>
          </a:p>
        </p:txBody>
      </p:sp>
    </p:spTree>
    <p:extLst>
      <p:ext uri="{BB962C8B-B14F-4D97-AF65-F5344CB8AC3E}">
        <p14:creationId xmlns:p14="http://schemas.microsoft.com/office/powerpoint/2010/main" val="214895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a:solidFill>
                  <a:schemeClr val="tx1"/>
                </a:solidFill>
                <a:effectLst/>
                <a:latin typeface="+mn-lt"/>
                <a:ea typeface="+mn-ea"/>
                <a:cs typeface="+mn-cs"/>
              </a:rPr>
              <a:t>Source:</a:t>
            </a:r>
          </a:p>
          <a:p>
            <a:r>
              <a:rPr lang="sv-SE" sz="1200" b="0" i="0" kern="1200">
                <a:solidFill>
                  <a:schemeClr val="tx1"/>
                </a:solidFill>
                <a:effectLst/>
                <a:latin typeface="+mn-lt"/>
                <a:ea typeface="+mn-ea"/>
                <a:cs typeface="+mn-cs"/>
              </a:rPr>
              <a:t>https://www.alliedmarketresearch.com/gift-cards-market</a:t>
            </a:r>
            <a:br>
              <a:rPr lang="sv-SE" sz="1200" b="0" i="0" kern="1200">
                <a:solidFill>
                  <a:schemeClr val="tx1"/>
                </a:solidFill>
                <a:effectLst/>
                <a:latin typeface="+mn-lt"/>
                <a:ea typeface="+mn-ea"/>
                <a:cs typeface="+mn-cs"/>
              </a:rPr>
            </a:br>
            <a:r>
              <a:rPr lang="sv-SE" sz="1200" b="0" i="0" kern="1200">
                <a:solidFill>
                  <a:schemeClr val="tx1"/>
                </a:solidFill>
                <a:effectLst/>
                <a:latin typeface="+mn-lt"/>
                <a:ea typeface="+mn-ea"/>
                <a:cs typeface="+mn-cs"/>
              </a:rPr>
              <a:t>https://www.beroeinc.com/category-intelligence/loyalty-programs-market/</a:t>
            </a:r>
          </a:p>
          <a:p>
            <a:endParaRPr lang="sv-SE"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C18AAB-5016-C040-8C84-CABBC31B71B7}" type="slidenum">
              <a:rPr lang="sv-SE" smtClean="0"/>
              <a:t>9</a:t>
            </a:fld>
            <a:endParaRPr lang="sv-SE"/>
          </a:p>
        </p:txBody>
      </p:sp>
    </p:spTree>
    <p:extLst>
      <p:ext uri="{BB962C8B-B14F-4D97-AF65-F5344CB8AC3E}">
        <p14:creationId xmlns:p14="http://schemas.microsoft.com/office/powerpoint/2010/main" val="92723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93C7DAA-1FEB-40CE-B88E-A60B3FC98B70}" type="slidenum">
              <a:rPr lang="sv-SE" smtClean="0"/>
              <a:t>10</a:t>
            </a:fld>
            <a:endParaRPr lang="sv-SE"/>
          </a:p>
        </p:txBody>
      </p:sp>
    </p:spTree>
    <p:extLst>
      <p:ext uri="{BB962C8B-B14F-4D97-AF65-F5344CB8AC3E}">
        <p14:creationId xmlns:p14="http://schemas.microsoft.com/office/powerpoint/2010/main" val="299415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Ingen ändring på denna </a:t>
            </a:r>
            <a:r>
              <a:rPr lang="sv-SE" err="1"/>
              <a:t>slide</a:t>
            </a:r>
            <a:r>
              <a:rPr lang="sv-SE"/>
              <a:t> 2019-09-11.</a:t>
            </a:r>
          </a:p>
        </p:txBody>
      </p:sp>
      <p:sp>
        <p:nvSpPr>
          <p:cNvPr id="4" name="Platshållare för bildnummer 3"/>
          <p:cNvSpPr>
            <a:spLocks noGrp="1"/>
          </p:cNvSpPr>
          <p:nvPr>
            <p:ph type="sldNum" sz="quarter" idx="10"/>
          </p:nvPr>
        </p:nvSpPr>
        <p:spPr/>
        <p:txBody>
          <a:bodyPr/>
          <a:lstStyle/>
          <a:p>
            <a:fld id="{F93C7DAA-1FEB-40CE-B88E-A60B3FC98B70}" type="slidenum">
              <a:rPr lang="sv-SE" smtClean="0"/>
              <a:t>12</a:t>
            </a:fld>
            <a:endParaRPr lang="sv-SE"/>
          </a:p>
        </p:txBody>
      </p:sp>
    </p:spTree>
    <p:extLst>
      <p:ext uri="{BB962C8B-B14F-4D97-AF65-F5344CB8AC3E}">
        <p14:creationId xmlns:p14="http://schemas.microsoft.com/office/powerpoint/2010/main" val="3578277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 sekundär färg">
    <p:bg>
      <p:bgPr>
        <a:solidFill>
          <a:srgbClr val="35353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1E8CB-FCAD-3E42-8A57-6CF2AC04C19B}"/>
              </a:ext>
            </a:extLst>
          </p:cNvPr>
          <p:cNvSpPr>
            <a:spLocks noGrp="1"/>
          </p:cNvSpPr>
          <p:nvPr>
            <p:ph type="ctrTitle"/>
          </p:nvPr>
        </p:nvSpPr>
        <p:spPr>
          <a:xfrm>
            <a:off x="831600" y="2185488"/>
            <a:ext cx="9144000" cy="2387600"/>
          </a:xfrm>
        </p:spPr>
        <p:txBody>
          <a:bodyPr anchor="b"/>
          <a:lstStyle>
            <a:lvl1pPr algn="l">
              <a:defRPr sz="6000" cap="all" baseline="0">
                <a:solidFill>
                  <a:schemeClr val="bg1"/>
                </a:solidFill>
                <a:latin typeface="Trebuchet MS" panose="020B0703020202090204" pitchFamily="34" charset="0"/>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2943EED3-413E-1248-ADD4-03827EB6E880}"/>
              </a:ext>
            </a:extLst>
          </p:cNvPr>
          <p:cNvSpPr>
            <a:spLocks noGrp="1"/>
          </p:cNvSpPr>
          <p:nvPr>
            <p:ph type="subTitle" idx="1"/>
          </p:nvPr>
        </p:nvSpPr>
        <p:spPr>
          <a:xfrm>
            <a:off x="831600" y="4590000"/>
            <a:ext cx="9144000" cy="1655762"/>
          </a:xfrm>
          <a:prstGeom prst="rect">
            <a:avLst/>
          </a:prstGeom>
        </p:spPr>
        <p:txBody>
          <a:bodyPr/>
          <a:lstStyle>
            <a:lvl1pPr marL="0" indent="0" algn="l">
              <a:buNone/>
              <a:defRPr sz="240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9" name="Bild 8">
            <a:extLst>
              <a:ext uri="{FF2B5EF4-FFF2-40B4-BE49-F238E27FC236}">
                <a16:creationId xmlns:a16="http://schemas.microsoft.com/office/drawing/2014/main" id="{61A82EE7-7C77-7443-B33A-9DB35AE80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4000" y="363600"/>
            <a:ext cx="1177200" cy="265065"/>
          </a:xfrm>
          <a:prstGeom prst="rect">
            <a:avLst/>
          </a:prstGeom>
        </p:spPr>
      </p:pic>
    </p:spTree>
    <p:extLst>
      <p:ext uri="{BB962C8B-B14F-4D97-AF65-F5344CB8AC3E}">
        <p14:creationId xmlns:p14="http://schemas.microsoft.com/office/powerpoint/2010/main" val="18653027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C37E64-C82E-A343-8478-ECF2CBFAD52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2FAE3DC-F2B0-9B49-A03F-96221897D73A}"/>
              </a:ext>
            </a:extLst>
          </p:cNvPr>
          <p:cNvSpPr>
            <a:spLocks noGrp="1"/>
          </p:cNvSpPr>
          <p:nvPr>
            <p:ph idx="1"/>
          </p:nvPr>
        </p:nvSpPr>
        <p:spPr>
          <a:xfrm>
            <a:off x="5183188" y="987425"/>
            <a:ext cx="6172200" cy="4873625"/>
          </a:xfrm>
          <a:prstGeom prst="rect">
            <a:avLst/>
          </a:prstGeom>
        </p:spPr>
        <p:txBody>
          <a:bodyPr/>
          <a:lstStyle>
            <a:lvl1pPr>
              <a:lnSpc>
                <a:spcPct val="110000"/>
              </a:lnSpc>
              <a:defRPr sz="2400">
                <a:solidFill>
                  <a:srgbClr val="353535"/>
                </a:solidFill>
                <a:latin typeface="Trebuchet MS" panose="020B0703020202090204" pitchFamily="34" charset="0"/>
              </a:defRPr>
            </a:lvl1pPr>
            <a:lvl2pPr>
              <a:lnSpc>
                <a:spcPct val="110000"/>
              </a:lnSpc>
              <a:defRPr sz="2000">
                <a:solidFill>
                  <a:srgbClr val="353535"/>
                </a:solidFill>
                <a:latin typeface="Trebuchet MS" panose="020B0703020202090204" pitchFamily="34" charset="0"/>
              </a:defRPr>
            </a:lvl2pPr>
            <a:lvl3pPr>
              <a:lnSpc>
                <a:spcPct val="110000"/>
              </a:lnSpc>
              <a:defRPr sz="1800">
                <a:solidFill>
                  <a:srgbClr val="353535"/>
                </a:solidFill>
                <a:latin typeface="Trebuchet MS" panose="020B0703020202090204" pitchFamily="34" charset="0"/>
              </a:defRPr>
            </a:lvl3pPr>
            <a:lvl4pPr>
              <a:lnSpc>
                <a:spcPct val="110000"/>
              </a:lnSpc>
              <a:defRPr sz="1600">
                <a:solidFill>
                  <a:srgbClr val="353535"/>
                </a:solidFill>
                <a:latin typeface="Trebuchet MS" panose="020B0703020202090204" pitchFamily="34" charset="0"/>
              </a:defRPr>
            </a:lvl4pPr>
            <a:lvl5pPr>
              <a:lnSpc>
                <a:spcPct val="110000"/>
              </a:lnSpc>
              <a:defRPr sz="1600">
                <a:solidFill>
                  <a:srgbClr val="353535"/>
                </a:solidFill>
                <a:latin typeface="Trebuchet MS" panose="020B0703020202090204" pitchFamily="34" charset="0"/>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588F890-1ACF-A344-BA46-DD509233A219}"/>
              </a:ext>
            </a:extLst>
          </p:cNvPr>
          <p:cNvSpPr>
            <a:spLocks noGrp="1"/>
          </p:cNvSpPr>
          <p:nvPr>
            <p:ph type="body" sz="half" idx="2"/>
          </p:nvPr>
        </p:nvSpPr>
        <p:spPr>
          <a:xfrm>
            <a:off x="839788" y="2057400"/>
            <a:ext cx="3932237" cy="3811588"/>
          </a:xfrm>
          <a:prstGeom prst="rect">
            <a:avLst/>
          </a:prstGeom>
        </p:spPr>
        <p:txBody>
          <a:bodyPr/>
          <a:lstStyle>
            <a:lvl1pPr marL="0" indent="0">
              <a:lnSpc>
                <a:spcPct val="110000"/>
              </a:lnSpc>
              <a:buNone/>
              <a:defRPr sz="1600">
                <a:solidFill>
                  <a:srgbClr val="353535"/>
                </a:solidFill>
                <a:latin typeface="Trebuchet MS" panose="020B070302020209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8" name="Bild 7">
            <a:extLst>
              <a:ext uri="{FF2B5EF4-FFF2-40B4-BE49-F238E27FC236}">
                <a16:creationId xmlns:a16="http://schemas.microsoft.com/office/drawing/2014/main" id="{64E4F57D-6BFD-C94A-B2F2-BED2783B95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
        <p:nvSpPr>
          <p:cNvPr id="10" name="Rektangel 9">
            <a:extLst>
              <a:ext uri="{FF2B5EF4-FFF2-40B4-BE49-F238E27FC236}">
                <a16:creationId xmlns:a16="http://schemas.microsoft.com/office/drawing/2014/main" id="{4D1AF3B7-1CC9-F64B-8306-ED360DA29865}"/>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84451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C08C0-2DC5-D74D-A194-81EB6595B836}"/>
              </a:ext>
            </a:extLst>
          </p:cNvPr>
          <p:cNvSpPr>
            <a:spLocks noGrp="1"/>
          </p:cNvSpPr>
          <p:nvPr>
            <p:ph type="title"/>
          </p:nvPr>
        </p:nvSpPr>
        <p:spPr>
          <a:xfrm>
            <a:off x="656823" y="987425"/>
            <a:ext cx="3477296" cy="1069975"/>
          </a:xfrm>
        </p:spPr>
        <p:txBody>
          <a:bodyPr anchor="b">
            <a:normAutofit/>
          </a:bodyPr>
          <a:lstStyle>
            <a:lvl1pPr>
              <a:defRPr sz="2400">
                <a:solidFill>
                  <a:schemeClr val="bg1"/>
                </a:solidFill>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3B779B9-1414-7F4F-8FCA-FEC4D0600399}"/>
              </a:ext>
            </a:extLst>
          </p:cNvPr>
          <p:cNvSpPr>
            <a:spLocks noGrp="1"/>
          </p:cNvSpPr>
          <p:nvPr>
            <p:ph type="pic" idx="1"/>
          </p:nvPr>
        </p:nvSpPr>
        <p:spPr>
          <a:xfrm>
            <a:off x="5183188" y="987425"/>
            <a:ext cx="6172200" cy="4873625"/>
          </a:xfrm>
          <a:prstGeom prst="rect">
            <a:avLst/>
          </a:prstGeom>
        </p:spPr>
        <p:txBody>
          <a:bodyPr/>
          <a:lstStyle>
            <a:lvl1pPr marL="0" indent="0">
              <a:buNone/>
              <a:defRPr sz="3200">
                <a:solidFill>
                  <a:srgbClr val="353535"/>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3FD4D82-45BE-BF44-93F5-AD1AE38AB784}"/>
              </a:ext>
            </a:extLst>
          </p:cNvPr>
          <p:cNvSpPr>
            <a:spLocks noGrp="1"/>
          </p:cNvSpPr>
          <p:nvPr>
            <p:ph type="body" sz="half" idx="2"/>
          </p:nvPr>
        </p:nvSpPr>
        <p:spPr>
          <a:xfrm>
            <a:off x="656823" y="2057401"/>
            <a:ext cx="3477296" cy="3811588"/>
          </a:xfrm>
          <a:prstGeom prst="rect">
            <a:avLst/>
          </a:prstGeom>
        </p:spPr>
        <p:txBody>
          <a:bodyPr/>
          <a:lstStyle>
            <a:lvl1pPr marL="0" indent="0">
              <a:lnSpc>
                <a:spcPct val="110000"/>
              </a:lnSpc>
              <a:buNone/>
              <a:defRPr sz="1600">
                <a:solidFill>
                  <a:schemeClr val="bg1"/>
                </a:solidFill>
                <a:latin typeface="Trebuchet MS" panose="020B070302020209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8" name="Bild 7">
            <a:extLst>
              <a:ext uri="{FF2B5EF4-FFF2-40B4-BE49-F238E27FC236}">
                <a16:creationId xmlns:a16="http://schemas.microsoft.com/office/drawing/2014/main" id="{FA771989-7FAE-3B4E-9BF2-2774A508C7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Tree>
    <p:extLst>
      <p:ext uri="{BB962C8B-B14F-4D97-AF65-F5344CB8AC3E}">
        <p14:creationId xmlns:p14="http://schemas.microsoft.com/office/powerpoint/2010/main" val="40924081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99777F-A645-4055-92E2-9DBFED0114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5">
            <a:extLst>
              <a:ext uri="{FF2B5EF4-FFF2-40B4-BE49-F238E27FC236}">
                <a16:creationId xmlns:a16="http://schemas.microsoft.com/office/drawing/2014/main" id="{6AE285A8-9AD4-4F41-947D-61DBFC98B87A}"/>
              </a:ext>
            </a:extLst>
          </p:cNvPr>
          <p:cNvSpPr>
            <a:spLocks noGrp="1"/>
          </p:cNvSpPr>
          <p:nvPr>
            <p:ph type="body" sz="quarter" idx="18" hasCustomPrompt="1"/>
          </p:nvPr>
        </p:nvSpPr>
        <p:spPr>
          <a:xfrm>
            <a:off x="345163" y="6320347"/>
            <a:ext cx="7751275" cy="458655"/>
          </a:xfrm>
        </p:spPr>
        <p:txBody>
          <a:bodyPr lIns="0" tIns="0" anchor="t" anchorCtr="0">
            <a:noAutofit/>
          </a:bodyPr>
          <a:lstStyle>
            <a:lvl1pPr marL="0" indent="0">
              <a:buFont typeface="Arial" panose="020B0604020202020204" pitchFamily="34" charset="0"/>
              <a:buNone/>
              <a:defRPr sz="700" i="0" cap="none" baseline="0">
                <a:solidFill>
                  <a:srgbClr val="605C5F"/>
                </a:solidFill>
              </a:defRPr>
            </a:lvl1pPr>
            <a:lvl2pPr marL="562722" indent="0">
              <a:buFontTx/>
              <a:buNone/>
              <a:defRPr sz="1723" cap="all" baseline="0">
                <a:solidFill>
                  <a:schemeClr val="bg1"/>
                </a:solidFill>
              </a:defRPr>
            </a:lvl2pPr>
            <a:lvl3pPr marL="1125444" indent="0">
              <a:buFontTx/>
              <a:buNone/>
              <a:defRPr sz="1723" cap="all" baseline="0">
                <a:solidFill>
                  <a:schemeClr val="bg1"/>
                </a:solidFill>
              </a:defRPr>
            </a:lvl3pPr>
            <a:lvl4pPr marL="1688165" indent="0">
              <a:buFontTx/>
              <a:buNone/>
              <a:defRPr sz="1723" cap="all" baseline="0">
                <a:solidFill>
                  <a:schemeClr val="bg1"/>
                </a:solidFill>
              </a:defRPr>
            </a:lvl4pPr>
            <a:lvl5pPr marL="2250887" indent="0">
              <a:buFontTx/>
              <a:buNone/>
              <a:defRPr sz="1723" cap="all" baseline="0">
                <a:solidFill>
                  <a:schemeClr val="bg1"/>
                </a:solidFill>
              </a:defRPr>
            </a:lvl5pPr>
          </a:lstStyle>
          <a:p>
            <a:pPr lvl="0"/>
            <a:r>
              <a:rPr lang="en-US"/>
              <a:t>Source:</a:t>
            </a:r>
          </a:p>
        </p:txBody>
      </p:sp>
      <p:sp>
        <p:nvSpPr>
          <p:cNvPr id="11" name="Title 10">
            <a:extLst>
              <a:ext uri="{FF2B5EF4-FFF2-40B4-BE49-F238E27FC236}">
                <a16:creationId xmlns:a16="http://schemas.microsoft.com/office/drawing/2014/main" id="{36846D32-5D1C-4D57-9290-8F603711FFD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253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 Primär färg">
    <p:bg>
      <p:bgPr>
        <a:solidFill>
          <a:srgbClr val="F59C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1E8CB-FCAD-3E42-8A57-6CF2AC04C19B}"/>
              </a:ext>
            </a:extLst>
          </p:cNvPr>
          <p:cNvSpPr>
            <a:spLocks noGrp="1"/>
          </p:cNvSpPr>
          <p:nvPr>
            <p:ph type="ctrTitle"/>
          </p:nvPr>
        </p:nvSpPr>
        <p:spPr>
          <a:xfrm>
            <a:off x="831600" y="2185488"/>
            <a:ext cx="9144000" cy="2387600"/>
          </a:xfrm>
        </p:spPr>
        <p:txBody>
          <a:bodyPr anchor="b"/>
          <a:lstStyle>
            <a:lvl1pPr algn="l">
              <a:defRPr sz="6000" cap="all" baseline="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2943EED3-413E-1248-ADD4-03827EB6E880}"/>
              </a:ext>
            </a:extLst>
          </p:cNvPr>
          <p:cNvSpPr>
            <a:spLocks noGrp="1"/>
          </p:cNvSpPr>
          <p:nvPr>
            <p:ph type="subTitle" idx="1"/>
          </p:nvPr>
        </p:nvSpPr>
        <p:spPr>
          <a:xfrm>
            <a:off x="831600" y="4590000"/>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9" name="Bild 8">
            <a:extLst>
              <a:ext uri="{FF2B5EF4-FFF2-40B4-BE49-F238E27FC236}">
                <a16:creationId xmlns:a16="http://schemas.microsoft.com/office/drawing/2014/main" id="{61A82EE7-7C77-7443-B33A-9DB35AE80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4000" y="363600"/>
            <a:ext cx="1177200" cy="265065"/>
          </a:xfrm>
          <a:prstGeom prst="rect">
            <a:avLst/>
          </a:prstGeom>
        </p:spPr>
      </p:pic>
    </p:spTree>
    <p:extLst>
      <p:ext uri="{BB962C8B-B14F-4D97-AF65-F5344CB8AC3E}">
        <p14:creationId xmlns:p14="http://schemas.microsoft.com/office/powerpoint/2010/main" val="30823645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DF415-B37E-444A-B3EE-73E79FE4BDD7}"/>
              </a:ext>
            </a:extLst>
          </p:cNvPr>
          <p:cNvSpPr>
            <a:spLocks noGrp="1"/>
          </p:cNvSpPr>
          <p:nvPr>
            <p:ph type="title"/>
          </p:nvPr>
        </p:nvSpPr>
        <p:spPr>
          <a:xfrm>
            <a:off x="838200" y="1033271"/>
            <a:ext cx="10515600" cy="941831"/>
          </a:xfrm>
        </p:spPr>
        <p:txBody>
          <a:bodyPr>
            <a:normAutofit/>
          </a:bodyPr>
          <a:lstStyle>
            <a:lvl1pPr>
              <a:defRPr sz="3200" cap="all" baseline="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A75D53A-7C18-614B-A0E4-EED4923D01BB}"/>
              </a:ext>
            </a:extLst>
          </p:cNvPr>
          <p:cNvSpPr>
            <a:spLocks noGrp="1"/>
          </p:cNvSpPr>
          <p:nvPr>
            <p:ph idx="1"/>
          </p:nvPr>
        </p:nvSpPr>
        <p:spPr>
          <a:xfrm>
            <a:off x="838200" y="2103120"/>
            <a:ext cx="10515600" cy="4233672"/>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 6">
            <a:extLst>
              <a:ext uri="{FF2B5EF4-FFF2-40B4-BE49-F238E27FC236}">
                <a16:creationId xmlns:a16="http://schemas.microsoft.com/office/drawing/2014/main" id="{07C4E15E-91ED-4948-AC1E-915B0E50FE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79" y="365124"/>
            <a:ext cx="1183130" cy="266400"/>
          </a:xfrm>
          <a:prstGeom prst="rect">
            <a:avLst/>
          </a:prstGeom>
        </p:spPr>
      </p:pic>
      <p:sp>
        <p:nvSpPr>
          <p:cNvPr id="8" name="Rektangel 7">
            <a:extLst>
              <a:ext uri="{FF2B5EF4-FFF2-40B4-BE49-F238E27FC236}">
                <a16:creationId xmlns:a16="http://schemas.microsoft.com/office/drawing/2014/main" id="{B9EE4545-8006-CF4E-B522-6F14C1466DE5}"/>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017776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rgbClr val="35353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67536A-7D98-DD46-A146-782851B2E504}"/>
              </a:ext>
            </a:extLst>
          </p:cNvPr>
          <p:cNvSpPr>
            <a:spLocks noGrp="1"/>
          </p:cNvSpPr>
          <p:nvPr>
            <p:ph type="title"/>
          </p:nvPr>
        </p:nvSpPr>
        <p:spPr>
          <a:xfrm>
            <a:off x="831600" y="1710000"/>
            <a:ext cx="10515600" cy="2852737"/>
          </a:xfrm>
        </p:spPr>
        <p:txBody>
          <a:bodyPr anchor="b">
            <a:normAutofit/>
          </a:bodyPr>
          <a:lstStyle>
            <a:lvl1pPr>
              <a:defRPr sz="4400" cap="all" baseline="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C7C8BB3-25B3-114F-91B8-8B4FC4B5D578}"/>
              </a:ext>
            </a:extLst>
          </p:cNvPr>
          <p:cNvSpPr>
            <a:spLocks noGrp="1"/>
          </p:cNvSpPr>
          <p:nvPr>
            <p:ph type="body" idx="1"/>
          </p:nvPr>
        </p:nvSpPr>
        <p:spPr>
          <a:xfrm>
            <a:off x="831850" y="4590000"/>
            <a:ext cx="10515600" cy="1500187"/>
          </a:xfrm>
          <a:prstGeom prst="rect">
            <a:avLst/>
          </a:prstGeom>
        </p:spPr>
        <p:txBody>
          <a:bodyPr/>
          <a:lstStyle>
            <a:lvl1pPr marL="0" indent="0">
              <a:buNone/>
              <a:defRPr sz="2400">
                <a:solidFill>
                  <a:schemeClr val="bg1"/>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8" name="Bild 7">
            <a:extLst>
              <a:ext uri="{FF2B5EF4-FFF2-40B4-BE49-F238E27FC236}">
                <a16:creationId xmlns:a16="http://schemas.microsoft.com/office/drawing/2014/main" id="{AB71788D-7277-A042-863D-2821241B4E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4000" y="363600"/>
            <a:ext cx="1177200" cy="265065"/>
          </a:xfrm>
          <a:prstGeom prst="rect">
            <a:avLst/>
          </a:prstGeom>
        </p:spPr>
      </p:pic>
    </p:spTree>
    <p:extLst>
      <p:ext uri="{BB962C8B-B14F-4D97-AF65-F5344CB8AC3E}">
        <p14:creationId xmlns:p14="http://schemas.microsoft.com/office/powerpoint/2010/main" val="4819576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8272B1FC-75E4-7B42-B4C5-DE91F9A77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
        <p:nvSpPr>
          <p:cNvPr id="9" name="Rubrik 1">
            <a:extLst>
              <a:ext uri="{FF2B5EF4-FFF2-40B4-BE49-F238E27FC236}">
                <a16:creationId xmlns:a16="http://schemas.microsoft.com/office/drawing/2014/main" id="{EF64FF6B-6378-4D40-9E2C-1E4239B4A869}"/>
              </a:ext>
            </a:extLst>
          </p:cNvPr>
          <p:cNvSpPr>
            <a:spLocks noGrp="1"/>
          </p:cNvSpPr>
          <p:nvPr>
            <p:ph type="title"/>
          </p:nvPr>
        </p:nvSpPr>
        <p:spPr>
          <a:xfrm>
            <a:off x="838200" y="1033271"/>
            <a:ext cx="10515600" cy="941831"/>
          </a:xfrm>
        </p:spPr>
        <p:txBody>
          <a:bodyPr>
            <a:normAutofit/>
          </a:bodyPr>
          <a:lstStyle>
            <a:lvl1pPr>
              <a:defRPr sz="3200" cap="all" baseline="0"/>
            </a:lvl1pPr>
          </a:lstStyle>
          <a:p>
            <a:r>
              <a:rPr lang="sv-SE"/>
              <a:t>Klicka här för att ändra mall för rubrikformat</a:t>
            </a:r>
          </a:p>
        </p:txBody>
      </p:sp>
      <p:sp>
        <p:nvSpPr>
          <p:cNvPr id="10" name="Platshållare för innehåll 2">
            <a:extLst>
              <a:ext uri="{FF2B5EF4-FFF2-40B4-BE49-F238E27FC236}">
                <a16:creationId xmlns:a16="http://schemas.microsoft.com/office/drawing/2014/main" id="{528B34DE-48F5-534D-B552-45AC714A2D38}"/>
              </a:ext>
            </a:extLst>
          </p:cNvPr>
          <p:cNvSpPr>
            <a:spLocks noGrp="1"/>
          </p:cNvSpPr>
          <p:nvPr>
            <p:ph idx="1"/>
          </p:nvPr>
        </p:nvSpPr>
        <p:spPr>
          <a:xfrm>
            <a:off x="838200" y="2103120"/>
            <a:ext cx="5169408" cy="4233672"/>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A5CA49-12B8-2A4B-AFCE-628F6753667F}"/>
              </a:ext>
            </a:extLst>
          </p:cNvPr>
          <p:cNvSpPr>
            <a:spLocks noGrp="1"/>
          </p:cNvSpPr>
          <p:nvPr>
            <p:ph idx="10"/>
          </p:nvPr>
        </p:nvSpPr>
        <p:spPr>
          <a:xfrm>
            <a:off x="6184392" y="2103120"/>
            <a:ext cx="5169408" cy="4233672"/>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9C30683F-64C0-9643-BB99-E894973F6348}"/>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36550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delar">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8272B1FC-75E4-7B42-B4C5-DE91F9A77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
        <p:nvSpPr>
          <p:cNvPr id="9" name="Rubrik 1">
            <a:extLst>
              <a:ext uri="{FF2B5EF4-FFF2-40B4-BE49-F238E27FC236}">
                <a16:creationId xmlns:a16="http://schemas.microsoft.com/office/drawing/2014/main" id="{EF64FF6B-6378-4D40-9E2C-1E4239B4A869}"/>
              </a:ext>
            </a:extLst>
          </p:cNvPr>
          <p:cNvSpPr>
            <a:spLocks noGrp="1"/>
          </p:cNvSpPr>
          <p:nvPr>
            <p:ph type="title"/>
          </p:nvPr>
        </p:nvSpPr>
        <p:spPr>
          <a:xfrm>
            <a:off x="838200" y="1033271"/>
            <a:ext cx="10515600" cy="941831"/>
          </a:xfrm>
        </p:spPr>
        <p:txBody>
          <a:bodyPr>
            <a:normAutofit/>
          </a:bodyPr>
          <a:lstStyle>
            <a:lvl1pPr>
              <a:defRPr sz="3200" cap="all" baseline="0"/>
            </a:lvl1pPr>
          </a:lstStyle>
          <a:p>
            <a:r>
              <a:rPr lang="sv-SE"/>
              <a:t>Klicka här för att ändra mall för rubrikformat</a:t>
            </a:r>
          </a:p>
        </p:txBody>
      </p:sp>
      <p:sp>
        <p:nvSpPr>
          <p:cNvPr id="10" name="Platshållare för innehåll 2">
            <a:extLst>
              <a:ext uri="{FF2B5EF4-FFF2-40B4-BE49-F238E27FC236}">
                <a16:creationId xmlns:a16="http://schemas.microsoft.com/office/drawing/2014/main" id="{528B34DE-48F5-534D-B552-45AC714A2D38}"/>
              </a:ext>
            </a:extLst>
          </p:cNvPr>
          <p:cNvSpPr>
            <a:spLocks noGrp="1"/>
          </p:cNvSpPr>
          <p:nvPr>
            <p:ph idx="1"/>
          </p:nvPr>
        </p:nvSpPr>
        <p:spPr>
          <a:xfrm>
            <a:off x="838200" y="2103120"/>
            <a:ext cx="5169408" cy="2005200"/>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A5CA49-12B8-2A4B-AFCE-628F6753667F}"/>
              </a:ext>
            </a:extLst>
          </p:cNvPr>
          <p:cNvSpPr>
            <a:spLocks noGrp="1"/>
          </p:cNvSpPr>
          <p:nvPr>
            <p:ph idx="10"/>
          </p:nvPr>
        </p:nvSpPr>
        <p:spPr>
          <a:xfrm>
            <a:off x="6184392" y="2103120"/>
            <a:ext cx="5169408" cy="2005241"/>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9C30683F-64C0-9643-BB99-E894973F6348}"/>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F0F6A950-4850-AC44-B993-2283FE1936E8}"/>
              </a:ext>
            </a:extLst>
          </p:cNvPr>
          <p:cNvSpPr>
            <a:spLocks noGrp="1"/>
          </p:cNvSpPr>
          <p:nvPr>
            <p:ph idx="11"/>
          </p:nvPr>
        </p:nvSpPr>
        <p:spPr>
          <a:xfrm>
            <a:off x="838200" y="4297147"/>
            <a:ext cx="5169408" cy="2005200"/>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56D396FF-04B8-0347-AED0-B4F6752287A6}"/>
              </a:ext>
            </a:extLst>
          </p:cNvPr>
          <p:cNvSpPr>
            <a:spLocks noGrp="1"/>
          </p:cNvSpPr>
          <p:nvPr>
            <p:ph idx="12"/>
          </p:nvPr>
        </p:nvSpPr>
        <p:spPr>
          <a:xfrm>
            <a:off x="6184392" y="4297147"/>
            <a:ext cx="5169408" cy="2005200"/>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790057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AA9BD2C-9EB7-2249-8168-5DFB5250B947}"/>
              </a:ext>
            </a:extLst>
          </p:cNvPr>
          <p:cNvSpPr>
            <a:spLocks noGrp="1"/>
          </p:cNvSpPr>
          <p:nvPr>
            <p:ph type="body" idx="1"/>
          </p:nvPr>
        </p:nvSpPr>
        <p:spPr>
          <a:xfrm>
            <a:off x="838200" y="2029491"/>
            <a:ext cx="5157787" cy="823912"/>
          </a:xfrm>
          <a:prstGeom prst="rect">
            <a:avLst/>
          </a:prstGeom>
        </p:spPr>
        <p:txBody>
          <a:bodyPr anchor="b"/>
          <a:lstStyle>
            <a:lvl1pPr marL="0" indent="0">
              <a:buNone/>
              <a:defRPr sz="2400" b="1">
                <a:solidFill>
                  <a:srgbClr val="353535"/>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Platshållare för text 4">
            <a:extLst>
              <a:ext uri="{FF2B5EF4-FFF2-40B4-BE49-F238E27FC236}">
                <a16:creationId xmlns:a16="http://schemas.microsoft.com/office/drawing/2014/main" id="{8DCBA4A1-A919-9B4D-998A-805948F5A1CC}"/>
              </a:ext>
            </a:extLst>
          </p:cNvPr>
          <p:cNvSpPr>
            <a:spLocks noGrp="1"/>
          </p:cNvSpPr>
          <p:nvPr>
            <p:ph type="body" sz="quarter" idx="3"/>
          </p:nvPr>
        </p:nvSpPr>
        <p:spPr>
          <a:xfrm>
            <a:off x="6170612" y="2029491"/>
            <a:ext cx="5183188" cy="823912"/>
          </a:xfrm>
          <a:prstGeom prst="rect">
            <a:avLst/>
          </a:prstGeom>
        </p:spPr>
        <p:txBody>
          <a:bodyPr anchor="b"/>
          <a:lstStyle>
            <a:lvl1pPr marL="0" indent="0">
              <a:buNone/>
              <a:defRPr sz="2400" b="1">
                <a:solidFill>
                  <a:srgbClr val="353535"/>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pic>
        <p:nvPicPr>
          <p:cNvPr id="10" name="Bild 9">
            <a:extLst>
              <a:ext uri="{FF2B5EF4-FFF2-40B4-BE49-F238E27FC236}">
                <a16:creationId xmlns:a16="http://schemas.microsoft.com/office/drawing/2014/main" id="{447C919D-B565-9D45-8AA4-F1B6D8F845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
        <p:nvSpPr>
          <p:cNvPr id="11" name="Rubrik 1">
            <a:extLst>
              <a:ext uri="{FF2B5EF4-FFF2-40B4-BE49-F238E27FC236}">
                <a16:creationId xmlns:a16="http://schemas.microsoft.com/office/drawing/2014/main" id="{8C8BDA68-734F-2740-8BB5-FCCE25666F4F}"/>
              </a:ext>
            </a:extLst>
          </p:cNvPr>
          <p:cNvSpPr>
            <a:spLocks noGrp="1"/>
          </p:cNvSpPr>
          <p:nvPr>
            <p:ph type="title"/>
          </p:nvPr>
        </p:nvSpPr>
        <p:spPr>
          <a:xfrm>
            <a:off x="838200" y="1033271"/>
            <a:ext cx="10515600" cy="941831"/>
          </a:xfrm>
        </p:spPr>
        <p:txBody>
          <a:bodyPr>
            <a:normAutofit/>
          </a:bodyPr>
          <a:lstStyle>
            <a:lvl1pPr>
              <a:defRPr sz="3200" cap="all" baseline="0"/>
            </a:lvl1p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B934DB5C-DA87-2D4D-8232-35F3538752F3}"/>
              </a:ext>
            </a:extLst>
          </p:cNvPr>
          <p:cNvSpPr>
            <a:spLocks noGrp="1"/>
          </p:cNvSpPr>
          <p:nvPr>
            <p:ph idx="10"/>
          </p:nvPr>
        </p:nvSpPr>
        <p:spPr>
          <a:xfrm>
            <a:off x="838200" y="2907792"/>
            <a:ext cx="5157787" cy="3429000"/>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a:extLst>
              <a:ext uri="{FF2B5EF4-FFF2-40B4-BE49-F238E27FC236}">
                <a16:creationId xmlns:a16="http://schemas.microsoft.com/office/drawing/2014/main" id="{26531AA3-92E0-0E44-AB92-AC880DA7BD6A}"/>
              </a:ext>
            </a:extLst>
          </p:cNvPr>
          <p:cNvSpPr>
            <a:spLocks noGrp="1"/>
          </p:cNvSpPr>
          <p:nvPr>
            <p:ph idx="11"/>
          </p:nvPr>
        </p:nvSpPr>
        <p:spPr>
          <a:xfrm>
            <a:off x="6170612" y="2907792"/>
            <a:ext cx="5183188" cy="3429000"/>
          </a:xfrm>
          <a:prstGeom prst="rect">
            <a:avLst/>
          </a:prstGeom>
        </p:spPr>
        <p:txBody>
          <a:bodyPr/>
          <a:lstStyle>
            <a:lvl1pPr>
              <a:lnSpc>
                <a:spcPct val="110000"/>
              </a:lnSpc>
              <a:defRPr sz="2000" b="0">
                <a:solidFill>
                  <a:srgbClr val="353535"/>
                </a:solidFill>
                <a:latin typeface="Trebuchet MS" panose="020B0703020202090204" pitchFamily="34" charset="0"/>
              </a:defRPr>
            </a:lvl1pPr>
            <a:lvl2pPr>
              <a:lnSpc>
                <a:spcPct val="110000"/>
              </a:lnSpc>
              <a:defRPr sz="1800" b="0">
                <a:solidFill>
                  <a:srgbClr val="353535"/>
                </a:solidFill>
                <a:latin typeface="Trebuchet MS" panose="020B0703020202090204" pitchFamily="34" charset="0"/>
              </a:defRPr>
            </a:lvl2pPr>
            <a:lvl3pPr>
              <a:lnSpc>
                <a:spcPct val="110000"/>
              </a:lnSpc>
              <a:defRPr sz="1600" b="0">
                <a:solidFill>
                  <a:srgbClr val="353535"/>
                </a:solidFill>
                <a:latin typeface="Trebuchet MS" panose="020B0703020202090204" pitchFamily="34" charset="0"/>
              </a:defRPr>
            </a:lvl3pPr>
            <a:lvl4pPr>
              <a:lnSpc>
                <a:spcPct val="110000"/>
              </a:lnSpc>
              <a:defRPr sz="1400" b="0">
                <a:solidFill>
                  <a:srgbClr val="353535"/>
                </a:solidFill>
                <a:latin typeface="Trebuchet MS" panose="020B0703020202090204" pitchFamily="34" charset="0"/>
              </a:defRPr>
            </a:lvl4pPr>
            <a:lvl5pPr>
              <a:lnSpc>
                <a:spcPct val="110000"/>
              </a:lnSpc>
              <a:defRPr sz="1400" b="0">
                <a:solidFill>
                  <a:srgbClr val="353535"/>
                </a:solidFill>
                <a:latin typeface="Trebuchet MS" panose="020B070302020209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Rektangel 14">
            <a:extLst>
              <a:ext uri="{FF2B5EF4-FFF2-40B4-BE49-F238E27FC236}">
                <a16:creationId xmlns:a16="http://schemas.microsoft.com/office/drawing/2014/main" id="{E55DF8FF-FF80-9F41-8529-BFAA91340AB4}"/>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459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65A837E7-2AE6-0C49-A580-DCEE37ECCB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
        <p:nvSpPr>
          <p:cNvPr id="7" name="Rubrik 1">
            <a:extLst>
              <a:ext uri="{FF2B5EF4-FFF2-40B4-BE49-F238E27FC236}">
                <a16:creationId xmlns:a16="http://schemas.microsoft.com/office/drawing/2014/main" id="{DFF53086-CD3F-8942-9EE8-0A4885866322}"/>
              </a:ext>
            </a:extLst>
          </p:cNvPr>
          <p:cNvSpPr>
            <a:spLocks noGrp="1"/>
          </p:cNvSpPr>
          <p:nvPr>
            <p:ph type="title"/>
          </p:nvPr>
        </p:nvSpPr>
        <p:spPr>
          <a:xfrm>
            <a:off x="838200" y="1033271"/>
            <a:ext cx="10515600" cy="941831"/>
          </a:xfrm>
        </p:spPr>
        <p:txBody>
          <a:bodyPr>
            <a:normAutofit/>
          </a:bodyPr>
          <a:lstStyle>
            <a:lvl1pPr>
              <a:defRPr sz="3200" cap="all" baseline="0"/>
            </a:lvl1pPr>
          </a:lstStyle>
          <a:p>
            <a:r>
              <a:rPr lang="sv-SE"/>
              <a:t>Klicka här för att ändra mall för rubrikformat</a:t>
            </a:r>
          </a:p>
        </p:txBody>
      </p:sp>
      <p:sp>
        <p:nvSpPr>
          <p:cNvPr id="9" name="Rektangel 8">
            <a:extLst>
              <a:ext uri="{FF2B5EF4-FFF2-40B4-BE49-F238E27FC236}">
                <a16:creationId xmlns:a16="http://schemas.microsoft.com/office/drawing/2014/main" id="{A5487A23-9B4A-DD44-A688-5A0816E72233}"/>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5395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2FCCDC3-F2C6-2D42-9257-D1B4670166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080" y="365125"/>
            <a:ext cx="1178773" cy="265419"/>
          </a:xfrm>
          <a:prstGeom prst="rect">
            <a:avLst/>
          </a:prstGeom>
        </p:spPr>
      </p:pic>
      <p:sp>
        <p:nvSpPr>
          <p:cNvPr id="7" name="Rektangel 6">
            <a:extLst>
              <a:ext uri="{FF2B5EF4-FFF2-40B4-BE49-F238E27FC236}">
                <a16:creationId xmlns:a16="http://schemas.microsoft.com/office/drawing/2014/main" id="{90DA0B03-4E73-AE41-AE44-5B6BD1CAE232}"/>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101106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3C5A572-7DEA-FD4D-9A32-AADA7CA3F0AF}"/>
              </a:ext>
            </a:extLst>
          </p:cNvPr>
          <p:cNvSpPr>
            <a:spLocks noGrp="1"/>
          </p:cNvSpPr>
          <p:nvPr>
            <p:ph type="title"/>
          </p:nvPr>
        </p:nvSpPr>
        <p:spPr>
          <a:xfrm>
            <a:off x="623888" y="365125"/>
            <a:ext cx="10729912"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Rektangel 7">
            <a:extLst>
              <a:ext uri="{FF2B5EF4-FFF2-40B4-BE49-F238E27FC236}">
                <a16:creationId xmlns:a16="http://schemas.microsoft.com/office/drawing/2014/main" id="{60760F62-F123-4CB7-A55A-0BF4A9B6FB7D}"/>
              </a:ext>
            </a:extLst>
          </p:cNvPr>
          <p:cNvSpPr/>
          <p:nvPr userDrawn="1"/>
        </p:nvSpPr>
        <p:spPr>
          <a:xfrm>
            <a:off x="0" y="6617358"/>
            <a:ext cx="12192000" cy="240642"/>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2181815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61" r:id="rId12"/>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rgbClr val="353535"/>
          </a:solidFill>
          <a:latin typeface="Trebuchet MS" panose="020B0703020202090204" pitchFamily="34" charset="0"/>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76" userDrawn="1">
          <p15:clr>
            <a:srgbClr val="F26B43"/>
          </p15:clr>
        </p15:guide>
        <p15:guide id="3" pos="3704" userDrawn="1">
          <p15:clr>
            <a:srgbClr val="F26B43"/>
          </p15:clr>
        </p15:guide>
        <p15:guide id="4" pos="393" userDrawn="1">
          <p15:clr>
            <a:srgbClr val="F26B43"/>
          </p15:clr>
        </p15:guide>
        <p15:guide id="5" pos="438" userDrawn="1">
          <p15:clr>
            <a:srgbClr val="F26B43"/>
          </p15:clr>
        </p15:guide>
        <p15:guide id="6" pos="7287" userDrawn="1">
          <p15:clr>
            <a:srgbClr val="F26B43"/>
          </p15:clr>
        </p15:guide>
        <p15:guide id="7" pos="7242" userDrawn="1">
          <p15:clr>
            <a:srgbClr val="F26B43"/>
          </p15:clr>
        </p15:guide>
        <p15:guide id="8" orient="horz" pos="4247" userDrawn="1">
          <p15:clr>
            <a:srgbClr val="F26B43"/>
          </p15:clr>
        </p15:guide>
        <p15:guide id="9" orient="horz" pos="4020" userDrawn="1">
          <p15:clr>
            <a:srgbClr val="F26B43"/>
          </p15:clr>
        </p15:guide>
        <p15:guide id="10" orient="horz" pos="3748" userDrawn="1">
          <p15:clr>
            <a:srgbClr val="F26B43"/>
          </p15:clr>
        </p15:guide>
        <p15:guide id="11" orient="horz" pos="3702" userDrawn="1">
          <p15:clr>
            <a:srgbClr val="F26B43"/>
          </p15:clr>
        </p15:guide>
        <p15:guide id="12" orient="horz" pos="935" userDrawn="1">
          <p15:clr>
            <a:srgbClr val="F26B43"/>
          </p15:clr>
        </p15:guide>
        <p15:guide id="13" orient="horz" pos="890" userDrawn="1">
          <p15:clr>
            <a:srgbClr val="F26B43"/>
          </p15:clr>
        </p15:guide>
        <p15:guide id="14" orient="horz" pos="572" userDrawn="1">
          <p15:clr>
            <a:srgbClr val="F26B43"/>
          </p15:clr>
        </p15:guide>
        <p15:guide id="15" orient="horz" pos="663" userDrawn="1">
          <p15:clr>
            <a:srgbClr val="F26B43"/>
          </p15:clr>
        </p15:guide>
        <p15:guide id="16" pos="3931" userDrawn="1">
          <p15:clr>
            <a:srgbClr val="F26B43"/>
          </p15:clr>
        </p15:guide>
        <p15:guide id="17" pos="37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emf"/><Relationship Id="rId18" Type="http://schemas.openxmlformats.org/officeDocument/2006/relationships/image" Target="../media/image7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17" Type="http://schemas.openxmlformats.org/officeDocument/2006/relationships/image" Target="../media/image78.png"/><Relationship Id="rId2" Type="http://schemas.openxmlformats.org/officeDocument/2006/relationships/notesSlide" Target="../notesSlides/notesSlide8.xml"/><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svg"/><Relationship Id="rId10" Type="http://schemas.openxmlformats.org/officeDocument/2006/relationships/image" Target="../media/image71.sv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1.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12.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1.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5.png"/><Relationship Id="rId5" Type="http://schemas.openxmlformats.org/officeDocument/2006/relationships/image" Target="../media/image90.png"/><Relationship Id="rId15" Type="http://schemas.openxmlformats.org/officeDocument/2006/relationships/image" Target="../media/image95.jpg"/><Relationship Id="rId10" Type="http://schemas.openxmlformats.org/officeDocument/2006/relationships/image" Target="../media/image93.jpeg"/><Relationship Id="rId4" Type="http://schemas.microsoft.com/office/2007/relationships/hdphoto" Target="../media/hdphoto2.wdp"/><Relationship Id="rId9" Type="http://schemas.openxmlformats.org/officeDocument/2006/relationships/image" Target="../media/image92.jpeg"/><Relationship Id="rId1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microsoft.com/office/2007/relationships/hdphoto" Target="../media/hdphoto7.wdp"/><Relationship Id="rId12"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5.png"/><Relationship Id="rId5" Type="http://schemas.openxmlformats.org/officeDocument/2006/relationships/image" Target="../media/image97.jpeg"/><Relationship Id="rId10" Type="http://schemas.openxmlformats.org/officeDocument/2006/relationships/image" Target="../media/image100.png"/><Relationship Id="rId4" Type="http://schemas.microsoft.com/office/2007/relationships/hdphoto" Target="../media/hdphoto6.wdp"/><Relationship Id="rId9"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mailto:niklas.lundqvist@awardit.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png"/><Relationship Id="rId3" Type="http://schemas.openxmlformats.org/officeDocument/2006/relationships/image" Target="../media/image36.tiff"/><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diagramData" Target="../diagrams/data1.xml"/><Relationship Id="rId21" Type="http://schemas.openxmlformats.org/officeDocument/2006/relationships/image" Target="../media/image2.svg"/><Relationship Id="rId7" Type="http://schemas.microsoft.com/office/2007/relationships/diagramDrawing" Target="../diagrams/drawing1.xml"/><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21.svg"/><Relationship Id="rId5" Type="http://schemas.openxmlformats.org/officeDocument/2006/relationships/diagramQuickStyle" Target="../diagrams/quickStyle1.xml"/><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diagramLayout" Target="../diagrams/layout1.xml"/><Relationship Id="rId9" Type="http://schemas.openxmlformats.org/officeDocument/2006/relationships/image" Target="../media/image19.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18" Type="http://schemas.openxmlformats.org/officeDocument/2006/relationships/image" Target="../media/image60.png"/><Relationship Id="rId3" Type="http://schemas.openxmlformats.org/officeDocument/2006/relationships/chart" Target="../charts/chart3.xml"/><Relationship Id="rId21" Type="http://schemas.openxmlformats.org/officeDocument/2006/relationships/image" Target="../media/image63.sv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59.svg"/><Relationship Id="rId2" Type="http://schemas.openxmlformats.org/officeDocument/2006/relationships/notesSlide" Target="../notesSlides/notesSlide7.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chart" Target="../charts/chart4.xml"/><Relationship Id="rId10" Type="http://schemas.openxmlformats.org/officeDocument/2006/relationships/image" Target="../media/image53.svg"/><Relationship Id="rId19" Type="http://schemas.openxmlformats.org/officeDocument/2006/relationships/image" Target="../media/image61.sv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CD6774-D119-0147-93A6-1DCC29818FDD}"/>
              </a:ext>
            </a:extLst>
          </p:cNvPr>
          <p:cNvSpPr>
            <a:spLocks noGrp="1"/>
          </p:cNvSpPr>
          <p:nvPr>
            <p:ph type="ctrTitle"/>
          </p:nvPr>
        </p:nvSpPr>
        <p:spPr/>
        <p:txBody>
          <a:bodyPr/>
          <a:lstStyle/>
          <a:p>
            <a:r>
              <a:rPr lang="sv-SE" dirty="0"/>
              <a:t>Points to profit</a:t>
            </a:r>
          </a:p>
        </p:txBody>
      </p:sp>
      <p:sp>
        <p:nvSpPr>
          <p:cNvPr id="5" name="Underrubrik 4">
            <a:extLst>
              <a:ext uri="{FF2B5EF4-FFF2-40B4-BE49-F238E27FC236}">
                <a16:creationId xmlns:a16="http://schemas.microsoft.com/office/drawing/2014/main" id="{C346732D-D3A5-4FC1-8950-CD8276E828DE}"/>
              </a:ext>
            </a:extLst>
          </p:cNvPr>
          <p:cNvSpPr>
            <a:spLocks noGrp="1"/>
          </p:cNvSpPr>
          <p:nvPr>
            <p:ph type="subTitle" idx="1"/>
          </p:nvPr>
        </p:nvSpPr>
        <p:spPr>
          <a:xfrm>
            <a:off x="831600" y="4600141"/>
            <a:ext cx="9144000" cy="1655762"/>
          </a:xfrm>
        </p:spPr>
        <p:txBody>
          <a:bodyPr lIns="91440" tIns="45720" rIns="91440" bIns="45720" anchor="t"/>
          <a:lstStyle/>
          <a:p>
            <a:r>
              <a:rPr lang="sv-SE" sz="2800" dirty="0">
                <a:cs typeface="Futura Medium"/>
              </a:rPr>
              <a:t>Q4 2021</a:t>
            </a:r>
          </a:p>
        </p:txBody>
      </p:sp>
    </p:spTree>
    <p:extLst>
      <p:ext uri="{BB962C8B-B14F-4D97-AF65-F5344CB8AC3E}">
        <p14:creationId xmlns:p14="http://schemas.microsoft.com/office/powerpoint/2010/main" val="111828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489AFEA3-47F9-4D38-AA3A-B3A4CD5F688E}"/>
              </a:ext>
            </a:extLst>
          </p:cNvPr>
          <p:cNvSpPr/>
          <p:nvPr/>
        </p:nvSpPr>
        <p:spPr>
          <a:xfrm>
            <a:off x="623888" y="1410217"/>
            <a:ext cx="10944225" cy="4539733"/>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Rubrik 1">
            <a:extLst>
              <a:ext uri="{FF2B5EF4-FFF2-40B4-BE49-F238E27FC236}">
                <a16:creationId xmlns:a16="http://schemas.microsoft.com/office/drawing/2014/main" id="{E18E8B4F-F805-4141-AEB5-EC8C890ED1F5}"/>
              </a:ext>
            </a:extLst>
          </p:cNvPr>
          <p:cNvSpPr>
            <a:spLocks noGrp="1"/>
          </p:cNvSpPr>
          <p:nvPr>
            <p:ph type="title"/>
          </p:nvPr>
        </p:nvSpPr>
        <p:spPr>
          <a:xfrm>
            <a:off x="623888" y="196073"/>
            <a:ext cx="10694987" cy="941831"/>
          </a:xfrm>
        </p:spPr>
        <p:txBody>
          <a:bodyPr>
            <a:normAutofit/>
          </a:bodyPr>
          <a:lstStyle/>
          <a:p>
            <a:r>
              <a:rPr lang="en-GB" sz="2400" dirty="0"/>
              <a:t>Business model</a:t>
            </a:r>
          </a:p>
        </p:txBody>
      </p:sp>
      <p:sp>
        <p:nvSpPr>
          <p:cNvPr id="9" name="Rectangle 8">
            <a:extLst>
              <a:ext uri="{FF2B5EF4-FFF2-40B4-BE49-F238E27FC236}">
                <a16:creationId xmlns:a16="http://schemas.microsoft.com/office/drawing/2014/main" id="{81D5B1D4-C2C0-4467-8B21-BBD24D249CEB}"/>
              </a:ext>
            </a:extLst>
          </p:cNvPr>
          <p:cNvSpPr/>
          <p:nvPr/>
        </p:nvSpPr>
        <p:spPr>
          <a:xfrm>
            <a:off x="623888" y="1148060"/>
            <a:ext cx="10944225"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ATTRACTIVE OFFERING YIELDING LONG-TERM VALUE CREATION FOR AWARDIT’S CUSTOMER</a:t>
            </a:r>
          </a:p>
        </p:txBody>
      </p:sp>
      <p:sp>
        <p:nvSpPr>
          <p:cNvPr id="10" name="Rectangle 9">
            <a:extLst>
              <a:ext uri="{FF2B5EF4-FFF2-40B4-BE49-F238E27FC236}">
                <a16:creationId xmlns:a16="http://schemas.microsoft.com/office/drawing/2014/main" id="{F379F586-AAB9-4FE7-A9E0-02E72143EC66}"/>
              </a:ext>
            </a:extLst>
          </p:cNvPr>
          <p:cNvSpPr/>
          <p:nvPr/>
        </p:nvSpPr>
        <p:spPr>
          <a:xfrm>
            <a:off x="695324" y="1494309"/>
            <a:ext cx="3546000" cy="3292477"/>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0" rIns="108000" bIns="108000" rtlCol="0" anchor="t"/>
          <a:lstStyle/>
          <a:p>
            <a:pPr algn="ctr">
              <a:lnSpc>
                <a:spcPct val="110000"/>
              </a:lnSpc>
              <a:spcBef>
                <a:spcPts val="200"/>
              </a:spcBef>
              <a:spcAft>
                <a:spcPts val="600"/>
              </a:spcAft>
            </a:pPr>
            <a:r>
              <a:rPr lang="en-GB" sz="1500" b="1">
                <a:solidFill>
                  <a:schemeClr val="accent2"/>
                </a:solidFill>
                <a:latin typeface="Poppins" panose="00000500000000000000" pitchFamily="2" charset="0"/>
                <a:cs typeface="Poppins" panose="00000500000000000000" pitchFamily="2" charset="0"/>
              </a:rPr>
              <a:t>Loyalty</a:t>
            </a:r>
            <a:endParaRPr lang="en-GB" sz="1500">
              <a:solidFill>
                <a:schemeClr val="accent2"/>
              </a:solidFill>
              <a:latin typeface="Poppins Light" panose="00000400000000000000" charset="0"/>
              <a:cs typeface="Poppins Light" panose="00000400000000000000" charset="0"/>
            </a:endParaRPr>
          </a:p>
        </p:txBody>
      </p:sp>
      <p:sp>
        <p:nvSpPr>
          <p:cNvPr id="15" name="Rectangle 14">
            <a:extLst>
              <a:ext uri="{FF2B5EF4-FFF2-40B4-BE49-F238E27FC236}">
                <a16:creationId xmlns:a16="http://schemas.microsoft.com/office/drawing/2014/main" id="{39C3D640-E737-476E-802D-BF1A242B68B1}"/>
              </a:ext>
            </a:extLst>
          </p:cNvPr>
          <p:cNvSpPr/>
          <p:nvPr/>
        </p:nvSpPr>
        <p:spPr>
          <a:xfrm>
            <a:off x="4324337" y="1494309"/>
            <a:ext cx="3546000" cy="3292477"/>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0" rIns="108000" bIns="108000" rtlCol="0" anchor="t"/>
          <a:lstStyle/>
          <a:p>
            <a:pPr algn="ctr">
              <a:lnSpc>
                <a:spcPct val="110000"/>
              </a:lnSpc>
              <a:spcBef>
                <a:spcPts val="200"/>
              </a:spcBef>
              <a:spcAft>
                <a:spcPts val="600"/>
              </a:spcAft>
            </a:pPr>
            <a:r>
              <a:rPr lang="en-GB" sz="1500" b="1">
                <a:solidFill>
                  <a:schemeClr val="accent2"/>
                </a:solidFill>
                <a:latin typeface="Poppins" panose="00000500000000000000" pitchFamily="2" charset="0"/>
                <a:cs typeface="Poppins" panose="00000500000000000000" pitchFamily="2" charset="0"/>
              </a:rPr>
              <a:t>Gift Cards</a:t>
            </a:r>
            <a:endParaRPr lang="en-GB" sz="1500">
              <a:solidFill>
                <a:schemeClr val="accent2"/>
              </a:solidFill>
              <a:latin typeface="Poppins Light" panose="00000400000000000000" charset="0"/>
              <a:cs typeface="Poppins Light" panose="00000400000000000000" charset="0"/>
            </a:endParaRPr>
          </a:p>
        </p:txBody>
      </p:sp>
      <p:sp>
        <p:nvSpPr>
          <p:cNvPr id="16" name="Rectangle 15">
            <a:extLst>
              <a:ext uri="{FF2B5EF4-FFF2-40B4-BE49-F238E27FC236}">
                <a16:creationId xmlns:a16="http://schemas.microsoft.com/office/drawing/2014/main" id="{3199EB87-A625-4C26-A915-10ACFD0EBC9C}"/>
              </a:ext>
            </a:extLst>
          </p:cNvPr>
          <p:cNvSpPr/>
          <p:nvPr/>
        </p:nvSpPr>
        <p:spPr>
          <a:xfrm>
            <a:off x="7953350" y="1494309"/>
            <a:ext cx="3546000" cy="3292477"/>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0" rIns="108000" bIns="108000" rtlCol="0" anchor="t"/>
          <a:lstStyle/>
          <a:p>
            <a:pPr algn="ctr">
              <a:lnSpc>
                <a:spcPct val="110000"/>
              </a:lnSpc>
              <a:spcBef>
                <a:spcPts val="200"/>
              </a:spcBef>
              <a:spcAft>
                <a:spcPts val="600"/>
              </a:spcAft>
            </a:pPr>
            <a:r>
              <a:rPr lang="en-GB" sz="1500" b="1">
                <a:solidFill>
                  <a:schemeClr val="accent2"/>
                </a:solidFill>
                <a:latin typeface="Poppins" panose="00000500000000000000" pitchFamily="2" charset="0"/>
                <a:cs typeface="Poppins" panose="00000500000000000000" pitchFamily="2" charset="0"/>
              </a:rPr>
              <a:t>Partnerships</a:t>
            </a:r>
            <a:endParaRPr lang="en-GB" sz="1500">
              <a:solidFill>
                <a:schemeClr val="accent2"/>
              </a:solidFill>
              <a:latin typeface="Poppins Light" panose="00000400000000000000" charset="0"/>
              <a:cs typeface="Poppins Light" panose="00000400000000000000" charset="0"/>
            </a:endParaRPr>
          </a:p>
        </p:txBody>
      </p:sp>
      <p:grpSp>
        <p:nvGrpSpPr>
          <p:cNvPr id="5" name="Group 4">
            <a:extLst>
              <a:ext uri="{FF2B5EF4-FFF2-40B4-BE49-F238E27FC236}">
                <a16:creationId xmlns:a16="http://schemas.microsoft.com/office/drawing/2014/main" id="{CBA8E199-730B-4D94-9538-FACD37974EBE}"/>
              </a:ext>
            </a:extLst>
          </p:cNvPr>
          <p:cNvGrpSpPr/>
          <p:nvPr/>
        </p:nvGrpSpPr>
        <p:grpSpPr>
          <a:xfrm>
            <a:off x="1478188" y="1684577"/>
            <a:ext cx="1980272" cy="2988570"/>
            <a:chOff x="1664774" y="1684577"/>
            <a:chExt cx="1980272" cy="2988570"/>
          </a:xfrm>
        </p:grpSpPr>
        <p:sp>
          <p:nvSpPr>
            <p:cNvPr id="17" name="Rectangle 16">
              <a:extLst>
                <a:ext uri="{FF2B5EF4-FFF2-40B4-BE49-F238E27FC236}">
                  <a16:creationId xmlns:a16="http://schemas.microsoft.com/office/drawing/2014/main" id="{9A94B27B-2F70-4347-A150-FFAB0CEE79F3}"/>
                </a:ext>
              </a:extLst>
            </p:cNvPr>
            <p:cNvSpPr/>
            <p:nvPr/>
          </p:nvSpPr>
          <p:spPr>
            <a:xfrm>
              <a:off x="2169962" y="2492152"/>
              <a:ext cx="899605" cy="261610"/>
            </a:xfrm>
            <a:prstGeom prst="rect">
              <a:avLst/>
            </a:prstGeom>
          </p:spPr>
          <p:txBody>
            <a:bodyPr wrap="square">
              <a:spAutoFit/>
            </a:bodyPr>
            <a:lstStyle/>
            <a:p>
              <a:pPr>
                <a:spcBef>
                  <a:spcPts val="3000"/>
                </a:spcBef>
                <a:buClr>
                  <a:srgbClr val="F59C00"/>
                </a:buClr>
              </a:pPr>
              <a:r>
                <a:rPr lang="en-US" sz="1100">
                  <a:solidFill>
                    <a:srgbClr val="353535"/>
                  </a:solidFill>
                </a:rPr>
                <a:t>Set-up fees</a:t>
              </a:r>
            </a:p>
          </p:txBody>
        </p:sp>
        <p:sp>
          <p:nvSpPr>
            <p:cNvPr id="18" name="Rectangle 17">
              <a:extLst>
                <a:ext uri="{FF2B5EF4-FFF2-40B4-BE49-F238E27FC236}">
                  <a16:creationId xmlns:a16="http://schemas.microsoft.com/office/drawing/2014/main" id="{8D97B5C2-8B4F-45D1-B7B4-385441C467CF}"/>
                </a:ext>
              </a:extLst>
            </p:cNvPr>
            <p:cNvSpPr/>
            <p:nvPr/>
          </p:nvSpPr>
          <p:spPr>
            <a:xfrm>
              <a:off x="2169962" y="2957016"/>
              <a:ext cx="987771" cy="261610"/>
            </a:xfrm>
            <a:prstGeom prst="rect">
              <a:avLst/>
            </a:prstGeom>
          </p:spPr>
          <p:txBody>
            <a:bodyPr wrap="square">
              <a:spAutoFit/>
            </a:bodyPr>
            <a:lstStyle/>
            <a:p>
              <a:pPr>
                <a:spcBef>
                  <a:spcPts val="3000"/>
                </a:spcBef>
                <a:buClr>
                  <a:srgbClr val="F59C00"/>
                </a:buClr>
              </a:pPr>
              <a:r>
                <a:rPr lang="en-US" sz="1100">
                  <a:solidFill>
                    <a:srgbClr val="353535"/>
                  </a:solidFill>
                </a:rPr>
                <a:t>Monthly fees</a:t>
              </a:r>
            </a:p>
          </p:txBody>
        </p:sp>
        <p:sp>
          <p:nvSpPr>
            <p:cNvPr id="19" name="Rectangle 18">
              <a:extLst>
                <a:ext uri="{FF2B5EF4-FFF2-40B4-BE49-F238E27FC236}">
                  <a16:creationId xmlns:a16="http://schemas.microsoft.com/office/drawing/2014/main" id="{4166998B-BB4E-4CC0-B4BE-7BDD3D127D9B}"/>
                </a:ext>
              </a:extLst>
            </p:cNvPr>
            <p:cNvSpPr/>
            <p:nvPr/>
          </p:nvSpPr>
          <p:spPr>
            <a:xfrm>
              <a:off x="2169962" y="3421880"/>
              <a:ext cx="1043876" cy="261610"/>
            </a:xfrm>
            <a:prstGeom prst="rect">
              <a:avLst/>
            </a:prstGeom>
          </p:spPr>
          <p:txBody>
            <a:bodyPr wrap="square">
              <a:spAutoFit/>
            </a:bodyPr>
            <a:lstStyle/>
            <a:p>
              <a:pPr>
                <a:spcBef>
                  <a:spcPts val="3000"/>
                </a:spcBef>
                <a:buClr>
                  <a:srgbClr val="F59C00"/>
                </a:buClr>
              </a:pPr>
              <a:r>
                <a:rPr lang="en-US" sz="1100">
                  <a:solidFill>
                    <a:srgbClr val="353535"/>
                  </a:solidFill>
                </a:rPr>
                <a:t>Sale of points</a:t>
              </a:r>
            </a:p>
          </p:txBody>
        </p:sp>
        <p:sp>
          <p:nvSpPr>
            <p:cNvPr id="20" name="Rectangle 19">
              <a:extLst>
                <a:ext uri="{FF2B5EF4-FFF2-40B4-BE49-F238E27FC236}">
                  <a16:creationId xmlns:a16="http://schemas.microsoft.com/office/drawing/2014/main" id="{E02FFA3A-6C3D-43DC-9CA9-F0C39A57E652}"/>
                </a:ext>
              </a:extLst>
            </p:cNvPr>
            <p:cNvSpPr/>
            <p:nvPr/>
          </p:nvSpPr>
          <p:spPr>
            <a:xfrm>
              <a:off x="2169962" y="3886744"/>
              <a:ext cx="1475084" cy="261610"/>
            </a:xfrm>
            <a:prstGeom prst="rect">
              <a:avLst/>
            </a:prstGeom>
          </p:spPr>
          <p:txBody>
            <a:bodyPr wrap="square">
              <a:spAutoFit/>
            </a:bodyPr>
            <a:lstStyle/>
            <a:p>
              <a:pPr>
                <a:spcBef>
                  <a:spcPts val="3000"/>
                </a:spcBef>
                <a:buClr>
                  <a:srgbClr val="F59C00"/>
                </a:buClr>
              </a:pPr>
              <a:r>
                <a:rPr lang="en-US" sz="1100">
                  <a:solidFill>
                    <a:srgbClr val="353535"/>
                  </a:solidFill>
                </a:rPr>
                <a:t>Loyalty marketplace</a:t>
              </a:r>
            </a:p>
          </p:txBody>
        </p:sp>
        <p:sp>
          <p:nvSpPr>
            <p:cNvPr id="21" name="Rectangle 20">
              <a:extLst>
                <a:ext uri="{FF2B5EF4-FFF2-40B4-BE49-F238E27FC236}">
                  <a16:creationId xmlns:a16="http://schemas.microsoft.com/office/drawing/2014/main" id="{A52B0697-5A2E-48B7-A0B4-6D529699FD96}"/>
                </a:ext>
              </a:extLst>
            </p:cNvPr>
            <p:cNvSpPr/>
            <p:nvPr/>
          </p:nvSpPr>
          <p:spPr>
            <a:xfrm>
              <a:off x="2169962" y="4351607"/>
              <a:ext cx="1095172" cy="261610"/>
            </a:xfrm>
            <a:prstGeom prst="rect">
              <a:avLst/>
            </a:prstGeom>
          </p:spPr>
          <p:txBody>
            <a:bodyPr wrap="square">
              <a:spAutoFit/>
            </a:bodyPr>
            <a:lstStyle/>
            <a:p>
              <a:pPr>
                <a:spcBef>
                  <a:spcPts val="3000"/>
                </a:spcBef>
                <a:buClr>
                  <a:srgbClr val="F59C00"/>
                </a:buClr>
              </a:pPr>
              <a:r>
                <a:rPr lang="en-US" sz="1100">
                  <a:solidFill>
                    <a:srgbClr val="353535"/>
                  </a:solidFill>
                </a:rPr>
                <a:t>Expert Service</a:t>
              </a:r>
            </a:p>
          </p:txBody>
        </p:sp>
        <p:pic>
          <p:nvPicPr>
            <p:cNvPr id="7" name="Picture 6" descr="Shape&#10;&#10;Description automatically generated">
              <a:extLst>
                <a:ext uri="{FF2B5EF4-FFF2-40B4-BE49-F238E27FC236}">
                  <a16:creationId xmlns:a16="http://schemas.microsoft.com/office/drawing/2014/main" id="{6871A5BA-EB24-4204-AFAA-30110CEF22B5}"/>
                </a:ext>
              </a:extLst>
            </p:cNvPr>
            <p:cNvPicPr>
              <a:picLocks noChangeAspect="1"/>
            </p:cNvPicPr>
            <p:nvPr/>
          </p:nvPicPr>
          <p:blipFill>
            <a:blip r:embed="rId3"/>
            <a:stretch>
              <a:fillRect/>
            </a:stretch>
          </p:blipFill>
          <p:spPr>
            <a:xfrm>
              <a:off x="2382968" y="1684577"/>
              <a:ext cx="549150" cy="549150"/>
            </a:xfrm>
            <a:prstGeom prst="rect">
              <a:avLst/>
            </a:prstGeom>
          </p:spPr>
        </p:pic>
        <p:pic>
          <p:nvPicPr>
            <p:cNvPr id="24" name="Picture 23" descr="Icon&#10;&#10;Description automatically generated">
              <a:extLst>
                <a:ext uri="{FF2B5EF4-FFF2-40B4-BE49-F238E27FC236}">
                  <a16:creationId xmlns:a16="http://schemas.microsoft.com/office/drawing/2014/main" id="{D8C1E441-6AD2-46C4-8F71-201BCA41EAF2}"/>
                </a:ext>
              </a:extLst>
            </p:cNvPr>
            <p:cNvPicPr>
              <a:picLocks noChangeAspect="1"/>
            </p:cNvPicPr>
            <p:nvPr/>
          </p:nvPicPr>
          <p:blipFill>
            <a:blip r:embed="rId4"/>
            <a:stretch>
              <a:fillRect/>
            </a:stretch>
          </p:blipFill>
          <p:spPr>
            <a:xfrm>
              <a:off x="1664774" y="2431371"/>
              <a:ext cx="381470" cy="381470"/>
            </a:xfrm>
            <a:prstGeom prst="rect">
              <a:avLst/>
            </a:prstGeom>
          </p:spPr>
        </p:pic>
        <p:pic>
          <p:nvPicPr>
            <p:cNvPr id="49" name="Picture 48" descr="Icon&#10;&#10;Description automatically generated">
              <a:extLst>
                <a:ext uri="{FF2B5EF4-FFF2-40B4-BE49-F238E27FC236}">
                  <a16:creationId xmlns:a16="http://schemas.microsoft.com/office/drawing/2014/main" id="{5FF9B118-C0F6-4032-A4F4-A6BA33490550}"/>
                </a:ext>
              </a:extLst>
            </p:cNvPr>
            <p:cNvPicPr>
              <a:picLocks noChangeAspect="1"/>
            </p:cNvPicPr>
            <p:nvPr/>
          </p:nvPicPr>
          <p:blipFill>
            <a:blip r:embed="rId4"/>
            <a:stretch>
              <a:fillRect/>
            </a:stretch>
          </p:blipFill>
          <p:spPr>
            <a:xfrm>
              <a:off x="1664774" y="2883434"/>
              <a:ext cx="381470" cy="381470"/>
            </a:xfrm>
            <a:prstGeom prst="rect">
              <a:avLst/>
            </a:prstGeom>
          </p:spPr>
        </p:pic>
        <p:pic>
          <p:nvPicPr>
            <p:cNvPr id="50" name="Picture 49" descr="Icon&#10;&#10;Description automatically generated">
              <a:extLst>
                <a:ext uri="{FF2B5EF4-FFF2-40B4-BE49-F238E27FC236}">
                  <a16:creationId xmlns:a16="http://schemas.microsoft.com/office/drawing/2014/main" id="{73425FE0-DB48-4BFB-9419-3359D8785C56}"/>
                </a:ext>
              </a:extLst>
            </p:cNvPr>
            <p:cNvPicPr>
              <a:picLocks noChangeAspect="1"/>
            </p:cNvPicPr>
            <p:nvPr/>
          </p:nvPicPr>
          <p:blipFill>
            <a:blip r:embed="rId4"/>
            <a:stretch>
              <a:fillRect/>
            </a:stretch>
          </p:blipFill>
          <p:spPr>
            <a:xfrm>
              <a:off x="1664774" y="3361950"/>
              <a:ext cx="381470" cy="381470"/>
            </a:xfrm>
            <a:prstGeom prst="rect">
              <a:avLst/>
            </a:prstGeom>
          </p:spPr>
        </p:pic>
        <p:pic>
          <p:nvPicPr>
            <p:cNvPr id="51" name="Picture 50" descr="Icon&#10;&#10;Description automatically generated">
              <a:extLst>
                <a:ext uri="{FF2B5EF4-FFF2-40B4-BE49-F238E27FC236}">
                  <a16:creationId xmlns:a16="http://schemas.microsoft.com/office/drawing/2014/main" id="{0AAEA27E-3DE8-415A-A952-11D9214049D0}"/>
                </a:ext>
              </a:extLst>
            </p:cNvPr>
            <p:cNvPicPr>
              <a:picLocks noChangeAspect="1"/>
            </p:cNvPicPr>
            <p:nvPr/>
          </p:nvPicPr>
          <p:blipFill>
            <a:blip r:embed="rId4"/>
            <a:stretch>
              <a:fillRect/>
            </a:stretch>
          </p:blipFill>
          <p:spPr>
            <a:xfrm>
              <a:off x="1664774" y="3826814"/>
              <a:ext cx="381470" cy="381470"/>
            </a:xfrm>
            <a:prstGeom prst="rect">
              <a:avLst/>
            </a:prstGeom>
          </p:spPr>
        </p:pic>
        <p:pic>
          <p:nvPicPr>
            <p:cNvPr id="52" name="Picture 51" descr="Icon&#10;&#10;Description automatically generated">
              <a:extLst>
                <a:ext uri="{FF2B5EF4-FFF2-40B4-BE49-F238E27FC236}">
                  <a16:creationId xmlns:a16="http://schemas.microsoft.com/office/drawing/2014/main" id="{9BFB7AD9-80F3-4E6E-98CE-6DD754CA6C37}"/>
                </a:ext>
              </a:extLst>
            </p:cNvPr>
            <p:cNvPicPr>
              <a:picLocks noChangeAspect="1"/>
            </p:cNvPicPr>
            <p:nvPr/>
          </p:nvPicPr>
          <p:blipFill>
            <a:blip r:embed="rId4"/>
            <a:stretch>
              <a:fillRect/>
            </a:stretch>
          </p:blipFill>
          <p:spPr>
            <a:xfrm>
              <a:off x="1664774" y="4291677"/>
              <a:ext cx="381470" cy="381470"/>
            </a:xfrm>
            <a:prstGeom prst="rect">
              <a:avLst/>
            </a:prstGeom>
          </p:spPr>
        </p:pic>
      </p:grpSp>
      <p:grpSp>
        <p:nvGrpSpPr>
          <p:cNvPr id="4" name="Group 3">
            <a:extLst>
              <a:ext uri="{FF2B5EF4-FFF2-40B4-BE49-F238E27FC236}">
                <a16:creationId xmlns:a16="http://schemas.microsoft.com/office/drawing/2014/main" id="{DF7BBD59-9861-46A2-B111-86218CCF0BD2}"/>
              </a:ext>
            </a:extLst>
          </p:cNvPr>
          <p:cNvGrpSpPr/>
          <p:nvPr/>
        </p:nvGrpSpPr>
        <p:grpSpPr>
          <a:xfrm>
            <a:off x="5341047" y="1565259"/>
            <a:ext cx="2197063" cy="3201999"/>
            <a:chOff x="5401098" y="1565259"/>
            <a:chExt cx="2197063" cy="3201999"/>
          </a:xfrm>
        </p:grpSpPr>
        <p:pic>
          <p:nvPicPr>
            <p:cNvPr id="11" name="Picture 10">
              <a:extLst>
                <a:ext uri="{FF2B5EF4-FFF2-40B4-BE49-F238E27FC236}">
                  <a16:creationId xmlns:a16="http://schemas.microsoft.com/office/drawing/2014/main" id="{0290C9A6-A050-45D2-997B-B1A120F1AF88}"/>
                </a:ext>
              </a:extLst>
            </p:cNvPr>
            <p:cNvPicPr>
              <a:picLocks noChangeAspect="1"/>
            </p:cNvPicPr>
            <p:nvPr/>
          </p:nvPicPr>
          <p:blipFill>
            <a:blip r:embed="rId5"/>
            <a:stretch>
              <a:fillRect/>
            </a:stretch>
          </p:blipFill>
          <p:spPr>
            <a:xfrm>
              <a:off x="5826214" y="1565259"/>
              <a:ext cx="666468" cy="666468"/>
            </a:xfrm>
            <a:prstGeom prst="rect">
              <a:avLst/>
            </a:prstGeom>
          </p:spPr>
        </p:pic>
        <p:sp>
          <p:nvSpPr>
            <p:cNvPr id="34" name="Rectangle 33">
              <a:extLst>
                <a:ext uri="{FF2B5EF4-FFF2-40B4-BE49-F238E27FC236}">
                  <a16:creationId xmlns:a16="http://schemas.microsoft.com/office/drawing/2014/main" id="{1A467847-CDF1-4EE6-994B-D4816D3FF9C7}"/>
                </a:ext>
              </a:extLst>
            </p:cNvPr>
            <p:cNvSpPr/>
            <p:nvPr/>
          </p:nvSpPr>
          <p:spPr>
            <a:xfrm>
              <a:off x="5828125" y="2492152"/>
              <a:ext cx="899605" cy="261610"/>
            </a:xfrm>
            <a:prstGeom prst="rect">
              <a:avLst/>
            </a:prstGeom>
          </p:spPr>
          <p:txBody>
            <a:bodyPr wrap="none">
              <a:spAutoFit/>
            </a:bodyPr>
            <a:lstStyle/>
            <a:p>
              <a:pPr>
                <a:spcBef>
                  <a:spcPts val="3000"/>
                </a:spcBef>
                <a:buClr>
                  <a:srgbClr val="F59C00"/>
                </a:buClr>
              </a:pPr>
              <a:r>
                <a:rPr lang="en-US" sz="1100">
                  <a:solidFill>
                    <a:srgbClr val="353535"/>
                  </a:solidFill>
                </a:rPr>
                <a:t>Set-up fees</a:t>
              </a:r>
            </a:p>
          </p:txBody>
        </p:sp>
        <p:sp>
          <p:nvSpPr>
            <p:cNvPr id="35" name="Rectangle 34">
              <a:extLst>
                <a:ext uri="{FF2B5EF4-FFF2-40B4-BE49-F238E27FC236}">
                  <a16:creationId xmlns:a16="http://schemas.microsoft.com/office/drawing/2014/main" id="{3C05B76E-C126-427A-A7DA-00DA35BD3501}"/>
                </a:ext>
              </a:extLst>
            </p:cNvPr>
            <p:cNvSpPr/>
            <p:nvPr/>
          </p:nvSpPr>
          <p:spPr>
            <a:xfrm>
              <a:off x="5828125" y="2883434"/>
              <a:ext cx="987771" cy="261610"/>
            </a:xfrm>
            <a:prstGeom prst="rect">
              <a:avLst/>
            </a:prstGeom>
          </p:spPr>
          <p:txBody>
            <a:bodyPr wrap="none">
              <a:spAutoFit/>
            </a:bodyPr>
            <a:lstStyle/>
            <a:p>
              <a:pPr>
                <a:spcBef>
                  <a:spcPts val="3000"/>
                </a:spcBef>
                <a:buClr>
                  <a:srgbClr val="F59C00"/>
                </a:buClr>
              </a:pPr>
              <a:r>
                <a:rPr lang="en-US" sz="1100">
                  <a:solidFill>
                    <a:srgbClr val="353535"/>
                  </a:solidFill>
                </a:rPr>
                <a:t>Monthly fees</a:t>
              </a:r>
            </a:p>
          </p:txBody>
        </p:sp>
        <p:sp>
          <p:nvSpPr>
            <p:cNvPr id="36" name="Rectangle 35">
              <a:extLst>
                <a:ext uri="{FF2B5EF4-FFF2-40B4-BE49-F238E27FC236}">
                  <a16:creationId xmlns:a16="http://schemas.microsoft.com/office/drawing/2014/main" id="{D2D4118E-C5F8-4D92-881C-C1E116D4FC8E}"/>
                </a:ext>
              </a:extLst>
            </p:cNvPr>
            <p:cNvSpPr/>
            <p:nvPr/>
          </p:nvSpPr>
          <p:spPr>
            <a:xfrm>
              <a:off x="5828125" y="3274716"/>
              <a:ext cx="979755" cy="261610"/>
            </a:xfrm>
            <a:prstGeom prst="rect">
              <a:avLst/>
            </a:prstGeom>
          </p:spPr>
          <p:txBody>
            <a:bodyPr wrap="none">
              <a:spAutoFit/>
            </a:bodyPr>
            <a:lstStyle/>
            <a:p>
              <a:pPr>
                <a:spcBef>
                  <a:spcPts val="3000"/>
                </a:spcBef>
                <a:buClr>
                  <a:srgbClr val="F59C00"/>
                </a:buClr>
              </a:pPr>
              <a:r>
                <a:rPr lang="en-US" sz="1100">
                  <a:solidFill>
                    <a:srgbClr val="353535"/>
                  </a:solidFill>
                </a:rPr>
                <a:t>Loading fees</a:t>
              </a:r>
            </a:p>
          </p:txBody>
        </p:sp>
        <p:sp>
          <p:nvSpPr>
            <p:cNvPr id="37" name="Rectangle 36">
              <a:extLst>
                <a:ext uri="{FF2B5EF4-FFF2-40B4-BE49-F238E27FC236}">
                  <a16:creationId xmlns:a16="http://schemas.microsoft.com/office/drawing/2014/main" id="{0ED5973C-31EA-4D48-8FA8-13CB8C161151}"/>
                </a:ext>
              </a:extLst>
            </p:cNvPr>
            <p:cNvSpPr/>
            <p:nvPr/>
          </p:nvSpPr>
          <p:spPr>
            <a:xfrm>
              <a:off x="5828125" y="3665998"/>
              <a:ext cx="984565" cy="261610"/>
            </a:xfrm>
            <a:prstGeom prst="rect">
              <a:avLst/>
            </a:prstGeom>
          </p:spPr>
          <p:txBody>
            <a:bodyPr wrap="none">
              <a:spAutoFit/>
            </a:bodyPr>
            <a:lstStyle/>
            <a:p>
              <a:pPr>
                <a:spcBef>
                  <a:spcPts val="3000"/>
                </a:spcBef>
                <a:buClr>
                  <a:srgbClr val="F59C00"/>
                </a:buClr>
              </a:pPr>
              <a:r>
                <a:rPr lang="en-US" sz="1100">
                  <a:solidFill>
                    <a:srgbClr val="353535"/>
                  </a:solidFill>
                </a:rPr>
                <a:t>Commissions</a:t>
              </a:r>
            </a:p>
          </p:txBody>
        </p:sp>
        <p:sp>
          <p:nvSpPr>
            <p:cNvPr id="38" name="Rectangle 37">
              <a:extLst>
                <a:ext uri="{FF2B5EF4-FFF2-40B4-BE49-F238E27FC236}">
                  <a16:creationId xmlns:a16="http://schemas.microsoft.com/office/drawing/2014/main" id="{347365E6-7495-41AE-B7B0-5C7BE78D7147}"/>
                </a:ext>
              </a:extLst>
            </p:cNvPr>
            <p:cNvSpPr/>
            <p:nvPr/>
          </p:nvSpPr>
          <p:spPr>
            <a:xfrm>
              <a:off x="5828125" y="4057280"/>
              <a:ext cx="1770036" cy="261610"/>
            </a:xfrm>
            <a:prstGeom prst="rect">
              <a:avLst/>
            </a:prstGeom>
          </p:spPr>
          <p:txBody>
            <a:bodyPr wrap="none">
              <a:spAutoFit/>
            </a:bodyPr>
            <a:lstStyle/>
            <a:p>
              <a:pPr>
                <a:spcBef>
                  <a:spcPts val="3000"/>
                </a:spcBef>
                <a:buClr>
                  <a:srgbClr val="F59C00"/>
                </a:buClr>
              </a:pPr>
              <a:r>
                <a:rPr lang="en-US" sz="1100" dirty="0">
                  <a:solidFill>
                    <a:srgbClr val="353535"/>
                  </a:solidFill>
                </a:rPr>
                <a:t>Breakage (private labels)</a:t>
              </a:r>
            </a:p>
          </p:txBody>
        </p:sp>
        <p:sp>
          <p:nvSpPr>
            <p:cNvPr id="39" name="Rectangle 38">
              <a:extLst>
                <a:ext uri="{FF2B5EF4-FFF2-40B4-BE49-F238E27FC236}">
                  <a16:creationId xmlns:a16="http://schemas.microsoft.com/office/drawing/2014/main" id="{3C0928C2-B561-4619-9BBE-B1A07154718C}"/>
                </a:ext>
              </a:extLst>
            </p:cNvPr>
            <p:cNvSpPr/>
            <p:nvPr/>
          </p:nvSpPr>
          <p:spPr>
            <a:xfrm>
              <a:off x="5828125" y="4445718"/>
              <a:ext cx="1085554" cy="261610"/>
            </a:xfrm>
            <a:prstGeom prst="rect">
              <a:avLst/>
            </a:prstGeom>
          </p:spPr>
          <p:txBody>
            <a:bodyPr wrap="none">
              <a:spAutoFit/>
            </a:bodyPr>
            <a:lstStyle/>
            <a:p>
              <a:pPr>
                <a:spcBef>
                  <a:spcPts val="3000"/>
                </a:spcBef>
                <a:buClr>
                  <a:srgbClr val="F59C00"/>
                </a:buClr>
              </a:pPr>
              <a:r>
                <a:rPr lang="en-US" sz="1100">
                  <a:solidFill>
                    <a:srgbClr val="353535"/>
                  </a:solidFill>
                </a:rPr>
                <a:t>Expert service</a:t>
              </a:r>
            </a:p>
          </p:txBody>
        </p:sp>
        <p:pic>
          <p:nvPicPr>
            <p:cNvPr id="53" name="Picture 52" descr="Icon&#10;&#10;Description automatically generated">
              <a:extLst>
                <a:ext uri="{FF2B5EF4-FFF2-40B4-BE49-F238E27FC236}">
                  <a16:creationId xmlns:a16="http://schemas.microsoft.com/office/drawing/2014/main" id="{3E27CECF-116F-4E71-880F-E63D23E923ED}"/>
                </a:ext>
              </a:extLst>
            </p:cNvPr>
            <p:cNvPicPr>
              <a:picLocks noChangeAspect="1"/>
            </p:cNvPicPr>
            <p:nvPr/>
          </p:nvPicPr>
          <p:blipFill>
            <a:blip r:embed="rId4"/>
            <a:stretch>
              <a:fillRect/>
            </a:stretch>
          </p:blipFill>
          <p:spPr>
            <a:xfrm>
              <a:off x="5401098" y="2817224"/>
              <a:ext cx="381470" cy="381470"/>
            </a:xfrm>
            <a:prstGeom prst="rect">
              <a:avLst/>
            </a:prstGeom>
          </p:spPr>
        </p:pic>
        <p:pic>
          <p:nvPicPr>
            <p:cNvPr id="54" name="Picture 53" descr="Icon&#10;&#10;Description automatically generated">
              <a:extLst>
                <a:ext uri="{FF2B5EF4-FFF2-40B4-BE49-F238E27FC236}">
                  <a16:creationId xmlns:a16="http://schemas.microsoft.com/office/drawing/2014/main" id="{344DF98D-AD05-4CD3-BC5A-DB1AF4AFF69D}"/>
                </a:ext>
              </a:extLst>
            </p:cNvPr>
            <p:cNvPicPr>
              <a:picLocks noChangeAspect="1"/>
            </p:cNvPicPr>
            <p:nvPr/>
          </p:nvPicPr>
          <p:blipFill>
            <a:blip r:embed="rId4"/>
            <a:stretch>
              <a:fillRect/>
            </a:stretch>
          </p:blipFill>
          <p:spPr>
            <a:xfrm>
              <a:off x="5401098" y="3209365"/>
              <a:ext cx="381470" cy="381470"/>
            </a:xfrm>
            <a:prstGeom prst="rect">
              <a:avLst/>
            </a:prstGeom>
          </p:spPr>
        </p:pic>
        <p:pic>
          <p:nvPicPr>
            <p:cNvPr id="55" name="Picture 54" descr="Icon&#10;&#10;Description automatically generated">
              <a:extLst>
                <a:ext uri="{FF2B5EF4-FFF2-40B4-BE49-F238E27FC236}">
                  <a16:creationId xmlns:a16="http://schemas.microsoft.com/office/drawing/2014/main" id="{F72BD533-A425-4299-81E3-803D4ED4E3E4}"/>
                </a:ext>
              </a:extLst>
            </p:cNvPr>
            <p:cNvPicPr>
              <a:picLocks noChangeAspect="1"/>
            </p:cNvPicPr>
            <p:nvPr/>
          </p:nvPicPr>
          <p:blipFill>
            <a:blip r:embed="rId4"/>
            <a:stretch>
              <a:fillRect/>
            </a:stretch>
          </p:blipFill>
          <p:spPr>
            <a:xfrm>
              <a:off x="5401098" y="3601506"/>
              <a:ext cx="381470" cy="381470"/>
            </a:xfrm>
            <a:prstGeom prst="rect">
              <a:avLst/>
            </a:prstGeom>
          </p:spPr>
        </p:pic>
        <p:pic>
          <p:nvPicPr>
            <p:cNvPr id="56" name="Picture 55" descr="Icon&#10;&#10;Description automatically generated">
              <a:extLst>
                <a:ext uri="{FF2B5EF4-FFF2-40B4-BE49-F238E27FC236}">
                  <a16:creationId xmlns:a16="http://schemas.microsoft.com/office/drawing/2014/main" id="{CC7500F4-3DD8-40C9-81E3-14429C56F054}"/>
                </a:ext>
              </a:extLst>
            </p:cNvPr>
            <p:cNvPicPr>
              <a:picLocks noChangeAspect="1"/>
            </p:cNvPicPr>
            <p:nvPr/>
          </p:nvPicPr>
          <p:blipFill>
            <a:blip r:embed="rId4"/>
            <a:stretch>
              <a:fillRect/>
            </a:stretch>
          </p:blipFill>
          <p:spPr>
            <a:xfrm>
              <a:off x="5401098" y="3993647"/>
              <a:ext cx="381470" cy="381470"/>
            </a:xfrm>
            <a:prstGeom prst="rect">
              <a:avLst/>
            </a:prstGeom>
          </p:spPr>
        </p:pic>
        <p:pic>
          <p:nvPicPr>
            <p:cNvPr id="57" name="Picture 56" descr="Icon&#10;&#10;Description automatically generated">
              <a:extLst>
                <a:ext uri="{FF2B5EF4-FFF2-40B4-BE49-F238E27FC236}">
                  <a16:creationId xmlns:a16="http://schemas.microsoft.com/office/drawing/2014/main" id="{E15EE5FE-F667-4501-A74F-A240629F0DE0}"/>
                </a:ext>
              </a:extLst>
            </p:cNvPr>
            <p:cNvPicPr>
              <a:picLocks noChangeAspect="1"/>
            </p:cNvPicPr>
            <p:nvPr/>
          </p:nvPicPr>
          <p:blipFill>
            <a:blip r:embed="rId4"/>
            <a:stretch>
              <a:fillRect/>
            </a:stretch>
          </p:blipFill>
          <p:spPr>
            <a:xfrm>
              <a:off x="5401098" y="4385788"/>
              <a:ext cx="381470" cy="381470"/>
            </a:xfrm>
            <a:prstGeom prst="rect">
              <a:avLst/>
            </a:prstGeom>
          </p:spPr>
        </p:pic>
        <p:pic>
          <p:nvPicPr>
            <p:cNvPr id="58" name="Picture 57" descr="Icon&#10;&#10;Description automatically generated">
              <a:extLst>
                <a:ext uri="{FF2B5EF4-FFF2-40B4-BE49-F238E27FC236}">
                  <a16:creationId xmlns:a16="http://schemas.microsoft.com/office/drawing/2014/main" id="{88900D04-7DB1-4831-B2D3-A1BA1852F5F6}"/>
                </a:ext>
              </a:extLst>
            </p:cNvPr>
            <p:cNvPicPr>
              <a:picLocks noChangeAspect="1"/>
            </p:cNvPicPr>
            <p:nvPr/>
          </p:nvPicPr>
          <p:blipFill>
            <a:blip r:embed="rId4"/>
            <a:stretch>
              <a:fillRect/>
            </a:stretch>
          </p:blipFill>
          <p:spPr>
            <a:xfrm>
              <a:off x="5401098" y="2425083"/>
              <a:ext cx="381470" cy="381470"/>
            </a:xfrm>
            <a:prstGeom prst="rect">
              <a:avLst/>
            </a:prstGeom>
          </p:spPr>
        </p:pic>
      </p:grpSp>
      <p:grpSp>
        <p:nvGrpSpPr>
          <p:cNvPr id="3" name="Group 2">
            <a:extLst>
              <a:ext uri="{FF2B5EF4-FFF2-40B4-BE49-F238E27FC236}">
                <a16:creationId xmlns:a16="http://schemas.microsoft.com/office/drawing/2014/main" id="{554F3C9D-191D-4C7D-A913-463203F1B49D}"/>
              </a:ext>
            </a:extLst>
          </p:cNvPr>
          <p:cNvGrpSpPr/>
          <p:nvPr/>
        </p:nvGrpSpPr>
        <p:grpSpPr>
          <a:xfrm>
            <a:off x="8939549" y="1590660"/>
            <a:ext cx="1573603" cy="2117715"/>
            <a:chOff x="9121034" y="1590660"/>
            <a:chExt cx="1573603" cy="2117715"/>
          </a:xfrm>
        </p:grpSpPr>
        <p:pic>
          <p:nvPicPr>
            <p:cNvPr id="22" name="Picture 21" descr="Icon&#10;&#10;Description automatically generated">
              <a:extLst>
                <a:ext uri="{FF2B5EF4-FFF2-40B4-BE49-F238E27FC236}">
                  <a16:creationId xmlns:a16="http://schemas.microsoft.com/office/drawing/2014/main" id="{829ECCDD-BC5C-4C1A-A78D-A96D503F0A79}"/>
                </a:ext>
              </a:extLst>
            </p:cNvPr>
            <p:cNvPicPr>
              <a:picLocks noChangeAspect="1"/>
            </p:cNvPicPr>
            <p:nvPr/>
          </p:nvPicPr>
          <p:blipFill>
            <a:blip r:embed="rId6"/>
            <a:stretch>
              <a:fillRect/>
            </a:stretch>
          </p:blipFill>
          <p:spPr>
            <a:xfrm>
              <a:off x="9588515" y="1590660"/>
              <a:ext cx="645610" cy="645610"/>
            </a:xfrm>
            <a:prstGeom prst="rect">
              <a:avLst/>
            </a:prstGeom>
          </p:spPr>
        </p:pic>
        <p:sp>
          <p:nvSpPr>
            <p:cNvPr id="40" name="Rectangle 39">
              <a:extLst>
                <a:ext uri="{FF2B5EF4-FFF2-40B4-BE49-F238E27FC236}">
                  <a16:creationId xmlns:a16="http://schemas.microsoft.com/office/drawing/2014/main" id="{ACF66FFD-3849-4F05-BDAB-5F3413ED746F}"/>
                </a:ext>
              </a:extLst>
            </p:cNvPr>
            <p:cNvSpPr/>
            <p:nvPr/>
          </p:nvSpPr>
          <p:spPr>
            <a:xfrm>
              <a:off x="9586641" y="2609464"/>
              <a:ext cx="984565" cy="261610"/>
            </a:xfrm>
            <a:prstGeom prst="rect">
              <a:avLst/>
            </a:prstGeom>
          </p:spPr>
          <p:txBody>
            <a:bodyPr wrap="none">
              <a:spAutoFit/>
            </a:bodyPr>
            <a:lstStyle/>
            <a:p>
              <a:pPr>
                <a:spcBef>
                  <a:spcPts val="3000"/>
                </a:spcBef>
                <a:buClr>
                  <a:srgbClr val="F59C00"/>
                </a:buClr>
              </a:pPr>
              <a:r>
                <a:rPr lang="en-US" sz="1100">
                  <a:solidFill>
                    <a:srgbClr val="353535"/>
                  </a:solidFill>
                </a:rPr>
                <a:t>Commissions</a:t>
              </a:r>
            </a:p>
          </p:txBody>
        </p:sp>
        <p:sp>
          <p:nvSpPr>
            <p:cNvPr id="41" name="Rectangle 40">
              <a:extLst>
                <a:ext uri="{FF2B5EF4-FFF2-40B4-BE49-F238E27FC236}">
                  <a16:creationId xmlns:a16="http://schemas.microsoft.com/office/drawing/2014/main" id="{27F85D43-5BB3-48F3-9DB4-04F335A3F082}"/>
                </a:ext>
              </a:extLst>
            </p:cNvPr>
            <p:cNvSpPr/>
            <p:nvPr/>
          </p:nvSpPr>
          <p:spPr>
            <a:xfrm>
              <a:off x="9586641" y="3023172"/>
              <a:ext cx="1043876" cy="261610"/>
            </a:xfrm>
            <a:prstGeom prst="rect">
              <a:avLst/>
            </a:prstGeom>
          </p:spPr>
          <p:txBody>
            <a:bodyPr wrap="none">
              <a:spAutoFit/>
            </a:bodyPr>
            <a:lstStyle/>
            <a:p>
              <a:pPr>
                <a:spcBef>
                  <a:spcPts val="3000"/>
                </a:spcBef>
                <a:buClr>
                  <a:srgbClr val="F59C00"/>
                </a:buClr>
              </a:pPr>
              <a:r>
                <a:rPr lang="en-US" sz="1100">
                  <a:solidFill>
                    <a:srgbClr val="353535"/>
                  </a:solidFill>
                </a:rPr>
                <a:t>Sale of points</a:t>
              </a:r>
            </a:p>
          </p:txBody>
        </p:sp>
        <p:sp>
          <p:nvSpPr>
            <p:cNvPr id="42" name="Rectangle 41">
              <a:extLst>
                <a:ext uri="{FF2B5EF4-FFF2-40B4-BE49-F238E27FC236}">
                  <a16:creationId xmlns:a16="http://schemas.microsoft.com/office/drawing/2014/main" id="{DB62BB6D-AAB0-43FE-BE04-72E3853BDB4E}"/>
                </a:ext>
              </a:extLst>
            </p:cNvPr>
            <p:cNvSpPr/>
            <p:nvPr/>
          </p:nvSpPr>
          <p:spPr>
            <a:xfrm>
              <a:off x="9586641" y="3436880"/>
              <a:ext cx="1107996" cy="261610"/>
            </a:xfrm>
            <a:prstGeom prst="rect">
              <a:avLst/>
            </a:prstGeom>
          </p:spPr>
          <p:txBody>
            <a:bodyPr wrap="none">
              <a:spAutoFit/>
            </a:bodyPr>
            <a:lstStyle/>
            <a:p>
              <a:pPr>
                <a:spcBef>
                  <a:spcPts val="3000"/>
                </a:spcBef>
                <a:buClr>
                  <a:srgbClr val="F59C00"/>
                </a:buClr>
              </a:pPr>
              <a:r>
                <a:rPr lang="en-US" sz="1100">
                  <a:solidFill>
                    <a:srgbClr val="353535"/>
                  </a:solidFill>
                </a:rPr>
                <a:t>Campaign fees</a:t>
              </a:r>
            </a:p>
          </p:txBody>
        </p:sp>
        <p:pic>
          <p:nvPicPr>
            <p:cNvPr id="59" name="Picture 58" descr="Icon&#10;&#10;Description automatically generated">
              <a:extLst>
                <a:ext uri="{FF2B5EF4-FFF2-40B4-BE49-F238E27FC236}">
                  <a16:creationId xmlns:a16="http://schemas.microsoft.com/office/drawing/2014/main" id="{A5CB6087-8407-4FDB-ACCB-AF0BC7AFC73A}"/>
                </a:ext>
              </a:extLst>
            </p:cNvPr>
            <p:cNvPicPr>
              <a:picLocks noChangeAspect="1"/>
            </p:cNvPicPr>
            <p:nvPr/>
          </p:nvPicPr>
          <p:blipFill>
            <a:blip r:embed="rId4"/>
            <a:stretch>
              <a:fillRect/>
            </a:stretch>
          </p:blipFill>
          <p:spPr>
            <a:xfrm>
              <a:off x="9121034" y="2967056"/>
              <a:ext cx="381470" cy="381470"/>
            </a:xfrm>
            <a:prstGeom prst="rect">
              <a:avLst/>
            </a:prstGeom>
          </p:spPr>
        </p:pic>
        <p:pic>
          <p:nvPicPr>
            <p:cNvPr id="60" name="Picture 59" descr="Icon&#10;&#10;Description automatically generated">
              <a:extLst>
                <a:ext uri="{FF2B5EF4-FFF2-40B4-BE49-F238E27FC236}">
                  <a16:creationId xmlns:a16="http://schemas.microsoft.com/office/drawing/2014/main" id="{BEC9401F-1902-4C8F-B805-AA274EC551DA}"/>
                </a:ext>
              </a:extLst>
            </p:cNvPr>
            <p:cNvPicPr>
              <a:picLocks noChangeAspect="1"/>
            </p:cNvPicPr>
            <p:nvPr/>
          </p:nvPicPr>
          <p:blipFill>
            <a:blip r:embed="rId4"/>
            <a:stretch>
              <a:fillRect/>
            </a:stretch>
          </p:blipFill>
          <p:spPr>
            <a:xfrm>
              <a:off x="9121034" y="3326905"/>
              <a:ext cx="381470" cy="381470"/>
            </a:xfrm>
            <a:prstGeom prst="rect">
              <a:avLst/>
            </a:prstGeom>
          </p:spPr>
        </p:pic>
        <p:pic>
          <p:nvPicPr>
            <p:cNvPr id="61" name="Picture 60" descr="Icon&#10;&#10;Description automatically generated">
              <a:extLst>
                <a:ext uri="{FF2B5EF4-FFF2-40B4-BE49-F238E27FC236}">
                  <a16:creationId xmlns:a16="http://schemas.microsoft.com/office/drawing/2014/main" id="{5BC1235A-0C3D-4F5F-B85B-FF9619796BBB}"/>
                </a:ext>
              </a:extLst>
            </p:cNvPr>
            <p:cNvPicPr>
              <a:picLocks noChangeAspect="1"/>
            </p:cNvPicPr>
            <p:nvPr/>
          </p:nvPicPr>
          <p:blipFill>
            <a:blip r:embed="rId4"/>
            <a:stretch>
              <a:fillRect/>
            </a:stretch>
          </p:blipFill>
          <p:spPr>
            <a:xfrm>
              <a:off x="9121034" y="2542395"/>
              <a:ext cx="381470" cy="381470"/>
            </a:xfrm>
            <a:prstGeom prst="rect">
              <a:avLst/>
            </a:prstGeom>
          </p:spPr>
        </p:pic>
      </p:grpSp>
      <p:sp>
        <p:nvSpPr>
          <p:cNvPr id="62" name="Rectangle 61">
            <a:extLst>
              <a:ext uri="{FF2B5EF4-FFF2-40B4-BE49-F238E27FC236}">
                <a16:creationId xmlns:a16="http://schemas.microsoft.com/office/drawing/2014/main" id="{23D3FA06-3882-4ECC-8319-782F00BFDD06}"/>
              </a:ext>
            </a:extLst>
          </p:cNvPr>
          <p:cNvSpPr/>
          <p:nvPr/>
        </p:nvSpPr>
        <p:spPr>
          <a:xfrm>
            <a:off x="623888" y="6025975"/>
            <a:ext cx="9358774"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36000" rtlCol="0" anchor="b"/>
          <a:lstStyle/>
          <a:p>
            <a:pPr>
              <a:lnSpc>
                <a:spcPct val="105000"/>
              </a:lnSpc>
              <a:spcAft>
                <a:spcPts val="200"/>
              </a:spcAft>
            </a:pPr>
            <a:r>
              <a:rPr lang="en-GB" sz="750" b="1">
                <a:solidFill>
                  <a:schemeClr val="tx1"/>
                </a:solidFill>
                <a:latin typeface="Poppins" panose="00000500000000000000" pitchFamily="2" charset="0"/>
                <a:cs typeface="Poppins" panose="00000500000000000000" pitchFamily="2" charset="0"/>
              </a:rPr>
              <a:t>Source:</a:t>
            </a:r>
            <a:r>
              <a:rPr lang="en-GB" sz="750">
                <a:solidFill>
                  <a:schemeClr val="tx1"/>
                </a:solidFill>
                <a:latin typeface="Poppins Light" panose="00000400000000000000" pitchFamily="2" charset="0"/>
                <a:cs typeface="Poppins Light" panose="00000400000000000000" pitchFamily="2" charset="0"/>
              </a:rPr>
              <a:t> Company information</a:t>
            </a:r>
            <a:r>
              <a:rPr lang="en-GB" sz="750" b="1">
                <a:solidFill>
                  <a:schemeClr val="tx1"/>
                </a:solidFill>
                <a:latin typeface="Poppins Light" panose="00000400000000000000" pitchFamily="2" charset="0"/>
                <a:cs typeface="Poppins Light" panose="00000400000000000000" pitchFamily="2" charset="0"/>
              </a:rPr>
              <a:t>.</a:t>
            </a:r>
          </a:p>
        </p:txBody>
      </p:sp>
      <p:sp>
        <p:nvSpPr>
          <p:cNvPr id="64" name="Rectangle 63">
            <a:extLst>
              <a:ext uri="{FF2B5EF4-FFF2-40B4-BE49-F238E27FC236}">
                <a16:creationId xmlns:a16="http://schemas.microsoft.com/office/drawing/2014/main" id="{B3980934-CEAC-4A19-A3F5-148597BB64A3}"/>
              </a:ext>
            </a:extLst>
          </p:cNvPr>
          <p:cNvSpPr/>
          <p:nvPr/>
        </p:nvSpPr>
        <p:spPr>
          <a:xfrm>
            <a:off x="695324" y="4870179"/>
            <a:ext cx="10804026" cy="1006746"/>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108000" rtlCol="0" anchor="t"/>
          <a:lstStyle/>
          <a:p>
            <a:pPr algn="ctr">
              <a:lnSpc>
                <a:spcPct val="110000"/>
              </a:lnSpc>
              <a:spcBef>
                <a:spcPts val="200"/>
              </a:spcBef>
              <a:spcAft>
                <a:spcPts val="600"/>
              </a:spcAft>
            </a:pPr>
            <a:r>
              <a:rPr lang="en-GB" sz="1500" b="1" dirty="0">
                <a:solidFill>
                  <a:schemeClr val="accent2"/>
                </a:solidFill>
                <a:latin typeface="Poppins Light" panose="00000400000000000000" charset="0"/>
                <a:cs typeface="Poppins Light" panose="00000400000000000000" charset="0"/>
              </a:rPr>
              <a:t>Extensive customer portfolio</a:t>
            </a:r>
          </a:p>
        </p:txBody>
      </p:sp>
      <p:pic>
        <p:nvPicPr>
          <p:cNvPr id="65" name="Bild 63">
            <a:extLst>
              <a:ext uri="{FF2B5EF4-FFF2-40B4-BE49-F238E27FC236}">
                <a16:creationId xmlns:a16="http://schemas.microsoft.com/office/drawing/2014/main" id="{D8B84987-14CC-46D7-BAC4-25D496B06250}"/>
              </a:ext>
            </a:extLst>
          </p:cNvPr>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5244" y="5321797"/>
            <a:ext cx="1185996" cy="329589"/>
          </a:xfrm>
          <a:prstGeom prst="rect">
            <a:avLst/>
          </a:prstGeom>
        </p:spPr>
      </p:pic>
      <p:pic>
        <p:nvPicPr>
          <p:cNvPr id="68" name="Bild 77">
            <a:extLst>
              <a:ext uri="{FF2B5EF4-FFF2-40B4-BE49-F238E27FC236}">
                <a16:creationId xmlns:a16="http://schemas.microsoft.com/office/drawing/2014/main" id="{DBF6C9ED-96BD-4983-92A6-6C66543C0A5C}"/>
              </a:ext>
            </a:extLst>
          </p:cNvPr>
          <p:cNvPicPr>
            <a:picLocks noChangeAspect="1"/>
          </p:cNvPicPr>
          <p:nvPr/>
        </p:nvPicPr>
        <p:blipFill>
          <a:blip r:embed="rId9" cstate="hqprint">
            <a:clrChange>
              <a:clrFrom>
                <a:srgbClr val="000000">
                  <a:alpha val="0"/>
                </a:srgbClr>
              </a:clrFrom>
              <a:clrTo>
                <a:srgbClr val="000000">
                  <a:alpha val="0"/>
                </a:srgbClr>
              </a:clrTo>
            </a:clrChange>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69667" y="5322137"/>
            <a:ext cx="864745" cy="384753"/>
          </a:xfrm>
          <a:prstGeom prst="rect">
            <a:avLst/>
          </a:prstGeom>
        </p:spPr>
      </p:pic>
      <p:pic>
        <p:nvPicPr>
          <p:cNvPr id="69" name="Bild 80">
            <a:extLst>
              <a:ext uri="{FF2B5EF4-FFF2-40B4-BE49-F238E27FC236}">
                <a16:creationId xmlns:a16="http://schemas.microsoft.com/office/drawing/2014/main" id="{988C3485-A156-467E-A58D-453FCF8FBF1E}"/>
              </a:ext>
            </a:extLst>
          </p:cNvPr>
          <p:cNvPicPr>
            <a:picLocks noChangeAspect="1"/>
          </p:cNvPicPr>
          <p:nvPr/>
        </p:nvPicPr>
        <p:blipFill rotWithShape="1">
          <a:blip r:embed="rId11" cstate="hqprint">
            <a:clrChange>
              <a:clrFrom>
                <a:srgbClr val="000000">
                  <a:alpha val="0"/>
                </a:srgbClr>
              </a:clrFrom>
              <a:clrTo>
                <a:srgbClr val="000000">
                  <a:alpha val="0"/>
                </a:srgbClr>
              </a:clrTo>
            </a:clrChange>
            <a:extLst>
              <a:ext uri="{28A0092B-C50C-407E-A947-70E740481C1C}">
                <a14:useLocalDpi xmlns:a14="http://schemas.microsoft.com/office/drawing/2010/main"/>
              </a:ext>
              <a:ext uri="{96DAC541-7B7A-43D3-8B79-37D633B846F1}">
                <asvg:svgBlip xmlns:asvg="http://schemas.microsoft.com/office/drawing/2016/SVG/main" r:embed="rId12"/>
              </a:ext>
            </a:extLst>
          </a:blip>
          <a:srcRect t="37195" b="38225"/>
          <a:stretch/>
        </p:blipFill>
        <p:spPr>
          <a:xfrm>
            <a:off x="3309487" y="5343372"/>
            <a:ext cx="1243936" cy="308014"/>
          </a:xfrm>
          <a:prstGeom prst="rect">
            <a:avLst/>
          </a:prstGeom>
        </p:spPr>
      </p:pic>
      <p:pic>
        <p:nvPicPr>
          <p:cNvPr id="71" name="Bildobjekt 26">
            <a:extLst>
              <a:ext uri="{FF2B5EF4-FFF2-40B4-BE49-F238E27FC236}">
                <a16:creationId xmlns:a16="http://schemas.microsoft.com/office/drawing/2014/main" id="{2FF69DD0-44F8-4782-AD74-7F3835DFFC1C}"/>
              </a:ext>
            </a:extLst>
          </p:cNvPr>
          <p:cNvPicPr>
            <a:picLocks noChangeAspect="1"/>
          </p:cNvPicPr>
          <p:nvPr/>
        </p:nvPicPr>
        <p:blipFill>
          <a:blip r:embed="rId13">
            <a:clrChange>
              <a:clrFrom>
                <a:srgbClr val="000000">
                  <a:alpha val="0"/>
                </a:srgbClr>
              </a:clrFrom>
              <a:clrTo>
                <a:srgbClr val="000000">
                  <a:alpha val="0"/>
                </a:srgbClr>
              </a:clrTo>
            </a:clrChange>
          </a:blip>
          <a:stretch>
            <a:fillRect/>
          </a:stretch>
        </p:blipFill>
        <p:spPr>
          <a:xfrm>
            <a:off x="7960957" y="5263932"/>
            <a:ext cx="1455924" cy="473360"/>
          </a:xfrm>
          <a:prstGeom prst="rect">
            <a:avLst/>
          </a:prstGeom>
        </p:spPr>
      </p:pic>
      <p:pic>
        <p:nvPicPr>
          <p:cNvPr id="73" name="Bild 73">
            <a:extLst>
              <a:ext uri="{FF2B5EF4-FFF2-40B4-BE49-F238E27FC236}">
                <a16:creationId xmlns:a16="http://schemas.microsoft.com/office/drawing/2014/main" id="{2F4E5F5B-B49A-4451-BE12-FD137666A48C}"/>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276537" y="5350579"/>
            <a:ext cx="782778" cy="285518"/>
          </a:xfrm>
          <a:prstGeom prst="rect">
            <a:avLst/>
          </a:prstGeom>
        </p:spPr>
      </p:pic>
      <p:pic>
        <p:nvPicPr>
          <p:cNvPr id="74" name="Bildobjekt 35">
            <a:extLst>
              <a:ext uri="{FF2B5EF4-FFF2-40B4-BE49-F238E27FC236}">
                <a16:creationId xmlns:a16="http://schemas.microsoft.com/office/drawing/2014/main" id="{54F77623-9E20-49DF-BC50-AEA6BA972D12}"/>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885797" y="5182216"/>
            <a:ext cx="1120337" cy="704866"/>
          </a:xfrm>
          <a:prstGeom prst="rect">
            <a:avLst/>
          </a:prstGeom>
        </p:spPr>
      </p:pic>
      <p:pic>
        <p:nvPicPr>
          <p:cNvPr id="75" name="Bild 44">
            <a:extLst>
              <a:ext uri="{FF2B5EF4-FFF2-40B4-BE49-F238E27FC236}">
                <a16:creationId xmlns:a16="http://schemas.microsoft.com/office/drawing/2014/main" id="{8B792505-B4A0-4DB7-B181-EE526E2F7F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630155" y="5248245"/>
            <a:ext cx="1269051" cy="439938"/>
          </a:xfrm>
          <a:prstGeom prst="rect">
            <a:avLst/>
          </a:prstGeom>
        </p:spPr>
      </p:pic>
    </p:spTree>
    <p:extLst>
      <p:ext uri="{BB962C8B-B14F-4D97-AF65-F5344CB8AC3E}">
        <p14:creationId xmlns:p14="http://schemas.microsoft.com/office/powerpoint/2010/main" val="410190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F9381DE1-974C-4A5C-9CC6-D365CFA5840D}"/>
              </a:ext>
            </a:extLst>
          </p:cNvPr>
          <p:cNvSpPr txBox="1">
            <a:spLocks/>
          </p:cNvSpPr>
          <p:nvPr/>
        </p:nvSpPr>
        <p:spPr>
          <a:xfrm>
            <a:off x="891174" y="248497"/>
            <a:ext cx="10850897" cy="6659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Trebuchet MS" panose="020B0703020202090204" pitchFamily="34" charset="0"/>
                <a:ea typeface="+mj-ea"/>
                <a:cs typeface="Futura Medium" panose="020B0602020204020303" pitchFamily="34" charset="-79"/>
              </a:defRPr>
            </a:lvl1pPr>
          </a:lstStyle>
          <a:p>
            <a:r>
              <a:rPr lang="en-GB" cap="all" dirty="0">
                <a:solidFill>
                  <a:srgbClr val="353535"/>
                </a:solidFill>
              </a:rPr>
              <a:t>PRIVATE LABELS</a:t>
            </a:r>
          </a:p>
        </p:txBody>
      </p:sp>
      <p:pic>
        <p:nvPicPr>
          <p:cNvPr id="9" name="Bildobjekt 8">
            <a:extLst>
              <a:ext uri="{FF2B5EF4-FFF2-40B4-BE49-F238E27FC236}">
                <a16:creationId xmlns:a16="http://schemas.microsoft.com/office/drawing/2014/main" id="{9AC0CB5A-D690-4FB3-9CA2-CDFA494DD235}"/>
              </a:ext>
            </a:extLst>
          </p:cNvPr>
          <p:cNvPicPr>
            <a:picLocks noChangeAspect="1"/>
          </p:cNvPicPr>
          <p:nvPr/>
        </p:nvPicPr>
        <p:blipFill>
          <a:blip r:embed="rId2"/>
          <a:stretch>
            <a:fillRect/>
          </a:stretch>
        </p:blipFill>
        <p:spPr>
          <a:xfrm>
            <a:off x="985443" y="3076656"/>
            <a:ext cx="3122157" cy="704687"/>
          </a:xfrm>
          <a:prstGeom prst="rect">
            <a:avLst/>
          </a:prstGeom>
        </p:spPr>
      </p:pic>
      <p:pic>
        <p:nvPicPr>
          <p:cNvPr id="11" name="Bildobjekt 10">
            <a:extLst>
              <a:ext uri="{FF2B5EF4-FFF2-40B4-BE49-F238E27FC236}">
                <a16:creationId xmlns:a16="http://schemas.microsoft.com/office/drawing/2014/main" id="{EB99907E-0963-4B50-9C71-E25E4999FC6D}"/>
              </a:ext>
            </a:extLst>
          </p:cNvPr>
          <p:cNvPicPr>
            <a:picLocks noChangeAspect="1"/>
          </p:cNvPicPr>
          <p:nvPr/>
        </p:nvPicPr>
        <p:blipFill>
          <a:blip r:embed="rId3"/>
          <a:stretch>
            <a:fillRect/>
          </a:stretch>
        </p:blipFill>
        <p:spPr>
          <a:xfrm>
            <a:off x="4543721" y="1605581"/>
            <a:ext cx="2904279" cy="772169"/>
          </a:xfrm>
          <a:prstGeom prst="rect">
            <a:avLst/>
          </a:prstGeom>
        </p:spPr>
      </p:pic>
      <p:pic>
        <p:nvPicPr>
          <p:cNvPr id="12" name="Bildobjekt 11">
            <a:extLst>
              <a:ext uri="{FF2B5EF4-FFF2-40B4-BE49-F238E27FC236}">
                <a16:creationId xmlns:a16="http://schemas.microsoft.com/office/drawing/2014/main" id="{E049A089-D999-471D-BBAB-0122163CFEAB}"/>
              </a:ext>
            </a:extLst>
          </p:cNvPr>
          <p:cNvPicPr>
            <a:picLocks noChangeAspect="1"/>
          </p:cNvPicPr>
          <p:nvPr/>
        </p:nvPicPr>
        <p:blipFill>
          <a:blip r:embed="rId4"/>
          <a:stretch>
            <a:fillRect/>
          </a:stretch>
        </p:blipFill>
        <p:spPr>
          <a:xfrm>
            <a:off x="1060717" y="4471606"/>
            <a:ext cx="2251072" cy="772170"/>
          </a:xfrm>
          <a:prstGeom prst="rect">
            <a:avLst/>
          </a:prstGeom>
        </p:spPr>
      </p:pic>
      <p:pic>
        <p:nvPicPr>
          <p:cNvPr id="14" name="Bildobjekt 13">
            <a:extLst>
              <a:ext uri="{FF2B5EF4-FFF2-40B4-BE49-F238E27FC236}">
                <a16:creationId xmlns:a16="http://schemas.microsoft.com/office/drawing/2014/main" id="{2960AA68-8DC9-47FC-A827-10C0822EE2CE}"/>
              </a:ext>
            </a:extLst>
          </p:cNvPr>
          <p:cNvPicPr>
            <a:picLocks noChangeAspect="1"/>
          </p:cNvPicPr>
          <p:nvPr/>
        </p:nvPicPr>
        <p:blipFill>
          <a:blip r:embed="rId5"/>
          <a:stretch>
            <a:fillRect/>
          </a:stretch>
        </p:blipFill>
        <p:spPr>
          <a:xfrm>
            <a:off x="8744437" y="1507223"/>
            <a:ext cx="1717934" cy="1115436"/>
          </a:xfrm>
          <a:prstGeom prst="rect">
            <a:avLst/>
          </a:prstGeom>
        </p:spPr>
      </p:pic>
      <p:pic>
        <p:nvPicPr>
          <p:cNvPr id="16" name="Bildobjekt 15">
            <a:extLst>
              <a:ext uri="{FF2B5EF4-FFF2-40B4-BE49-F238E27FC236}">
                <a16:creationId xmlns:a16="http://schemas.microsoft.com/office/drawing/2014/main" id="{52FD2556-6F3C-4DA7-82EA-BF146DE1538D}"/>
              </a:ext>
            </a:extLst>
          </p:cNvPr>
          <p:cNvPicPr>
            <a:picLocks noChangeAspect="1"/>
          </p:cNvPicPr>
          <p:nvPr/>
        </p:nvPicPr>
        <p:blipFill>
          <a:blip r:embed="rId6"/>
          <a:stretch>
            <a:fillRect/>
          </a:stretch>
        </p:blipFill>
        <p:spPr>
          <a:xfrm>
            <a:off x="8744437" y="3004920"/>
            <a:ext cx="1709792" cy="1131719"/>
          </a:xfrm>
          <a:prstGeom prst="rect">
            <a:avLst/>
          </a:prstGeom>
        </p:spPr>
      </p:pic>
      <p:pic>
        <p:nvPicPr>
          <p:cNvPr id="1026" name="Picture 2" descr="Denbedstegave">
            <a:extLst>
              <a:ext uri="{FF2B5EF4-FFF2-40B4-BE49-F238E27FC236}">
                <a16:creationId xmlns:a16="http://schemas.microsoft.com/office/drawing/2014/main" id="{7178E423-32B6-491F-A678-3932D8E315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5822" y="2895016"/>
            <a:ext cx="1440356" cy="1440356"/>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7" descr="En bild som visar text, clipart&#10;&#10;Automatiskt genererad beskrivning">
            <a:extLst>
              <a:ext uri="{FF2B5EF4-FFF2-40B4-BE49-F238E27FC236}">
                <a16:creationId xmlns:a16="http://schemas.microsoft.com/office/drawing/2014/main" id="{FE582514-DE1B-431B-9508-F72ABD9344DB}"/>
              </a:ext>
            </a:extLst>
          </p:cNvPr>
          <p:cNvPicPr>
            <a:picLocks noChangeAspect="1"/>
          </p:cNvPicPr>
          <p:nvPr/>
        </p:nvPicPr>
        <p:blipFill>
          <a:blip r:embed="rId8"/>
          <a:stretch>
            <a:fillRect/>
          </a:stretch>
        </p:blipFill>
        <p:spPr>
          <a:xfrm>
            <a:off x="1060718" y="1577362"/>
            <a:ext cx="1830130" cy="923864"/>
          </a:xfrm>
          <a:prstGeom prst="rect">
            <a:avLst/>
          </a:prstGeom>
        </p:spPr>
      </p:pic>
      <p:pic>
        <p:nvPicPr>
          <p:cNvPr id="20" name="Bildobjekt 19">
            <a:extLst>
              <a:ext uri="{FF2B5EF4-FFF2-40B4-BE49-F238E27FC236}">
                <a16:creationId xmlns:a16="http://schemas.microsoft.com/office/drawing/2014/main" id="{953D7D43-1414-4078-8792-FACDAAEF1E61}"/>
              </a:ext>
            </a:extLst>
          </p:cNvPr>
          <p:cNvPicPr>
            <a:picLocks noChangeAspect="1"/>
          </p:cNvPicPr>
          <p:nvPr/>
        </p:nvPicPr>
        <p:blipFill>
          <a:blip r:embed="rId9"/>
          <a:stretch>
            <a:fillRect/>
          </a:stretch>
        </p:blipFill>
        <p:spPr>
          <a:xfrm>
            <a:off x="4803647" y="4480251"/>
            <a:ext cx="2769737" cy="772169"/>
          </a:xfrm>
          <a:prstGeom prst="rect">
            <a:avLst/>
          </a:prstGeom>
        </p:spPr>
      </p:pic>
    </p:spTree>
    <p:extLst>
      <p:ext uri="{BB962C8B-B14F-4D97-AF65-F5344CB8AC3E}">
        <p14:creationId xmlns:p14="http://schemas.microsoft.com/office/powerpoint/2010/main" val="38217711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loor, wall, indoor, person&#10;&#10;Description automatically generated">
            <a:extLst>
              <a:ext uri="{FF2B5EF4-FFF2-40B4-BE49-F238E27FC236}">
                <a16:creationId xmlns:a16="http://schemas.microsoft.com/office/drawing/2014/main" id="{49F8B7B1-86D2-4752-ABE1-B45DA88A0482}"/>
              </a:ext>
            </a:extLst>
          </p:cNvPr>
          <p:cNvPicPr>
            <a:picLocks noChangeAspect="1"/>
          </p:cNvPicPr>
          <p:nvPr/>
        </p:nvPicPr>
        <p:blipFill rotWithShape="1">
          <a:blip r:embed="rId3"/>
          <a:srcRect l="8872" r="12456"/>
          <a:stretch/>
        </p:blipFill>
        <p:spPr>
          <a:xfrm>
            <a:off x="-20835" y="0"/>
            <a:ext cx="3596558" cy="6858000"/>
          </a:xfrm>
          <a:prstGeom prst="rect">
            <a:avLst/>
          </a:prstGeom>
        </p:spPr>
      </p:pic>
      <p:pic>
        <p:nvPicPr>
          <p:cNvPr id="16" name="Bild 8">
            <a:extLst>
              <a:ext uri="{FF2B5EF4-FFF2-40B4-BE49-F238E27FC236}">
                <a16:creationId xmlns:a16="http://schemas.microsoft.com/office/drawing/2014/main" id="{2D6DE0FD-41D9-41F1-A5C4-90B641FA2E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408" y="6187708"/>
            <a:ext cx="1723538" cy="388082"/>
          </a:xfrm>
          <a:prstGeom prst="rect">
            <a:avLst/>
          </a:prstGeom>
        </p:spPr>
      </p:pic>
      <p:sp>
        <p:nvSpPr>
          <p:cNvPr id="17" name="Rectangle 16">
            <a:extLst>
              <a:ext uri="{FF2B5EF4-FFF2-40B4-BE49-F238E27FC236}">
                <a16:creationId xmlns:a16="http://schemas.microsoft.com/office/drawing/2014/main" id="{2052E492-DB15-4BEC-93D8-589AD7429673}"/>
              </a:ext>
            </a:extLst>
          </p:cNvPr>
          <p:cNvSpPr/>
          <p:nvPr/>
        </p:nvSpPr>
        <p:spPr>
          <a:xfrm>
            <a:off x="3575721" y="46642"/>
            <a:ext cx="8352926" cy="647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BE6A1E63-EEDD-4DFC-9AD7-13B512653D84}"/>
              </a:ext>
            </a:extLst>
          </p:cNvPr>
          <p:cNvCxnSpPr>
            <a:cxnSpLocks/>
          </p:cNvCxnSpPr>
          <p:nvPr/>
        </p:nvCxnSpPr>
        <p:spPr>
          <a:xfrm>
            <a:off x="4224361" y="1343554"/>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1C334E-93CC-48C8-B005-455A611233BD}"/>
              </a:ext>
            </a:extLst>
          </p:cNvPr>
          <p:cNvCxnSpPr>
            <a:cxnSpLocks/>
          </p:cNvCxnSpPr>
          <p:nvPr/>
        </p:nvCxnSpPr>
        <p:spPr>
          <a:xfrm>
            <a:off x="4224361" y="2013502"/>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7B5A1A-D8B4-44D7-BF2B-705CEA523B0A}"/>
              </a:ext>
            </a:extLst>
          </p:cNvPr>
          <p:cNvCxnSpPr>
            <a:cxnSpLocks/>
          </p:cNvCxnSpPr>
          <p:nvPr/>
        </p:nvCxnSpPr>
        <p:spPr>
          <a:xfrm>
            <a:off x="4224361" y="2690377"/>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11DD8F-AD4C-4BC8-9216-F62411B9C56B}"/>
              </a:ext>
            </a:extLst>
          </p:cNvPr>
          <p:cNvCxnSpPr>
            <a:cxnSpLocks/>
          </p:cNvCxnSpPr>
          <p:nvPr/>
        </p:nvCxnSpPr>
        <p:spPr>
          <a:xfrm>
            <a:off x="4224361" y="3367252"/>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E9E820-A385-4AE0-9244-4258AD32F313}"/>
              </a:ext>
            </a:extLst>
          </p:cNvPr>
          <p:cNvCxnSpPr>
            <a:cxnSpLocks/>
          </p:cNvCxnSpPr>
          <p:nvPr/>
        </p:nvCxnSpPr>
        <p:spPr>
          <a:xfrm>
            <a:off x="4224361" y="4044127"/>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5F263D-594B-4D58-88C0-F0BE411DD274}"/>
              </a:ext>
            </a:extLst>
          </p:cNvPr>
          <p:cNvCxnSpPr>
            <a:cxnSpLocks/>
          </p:cNvCxnSpPr>
          <p:nvPr/>
        </p:nvCxnSpPr>
        <p:spPr>
          <a:xfrm>
            <a:off x="4224361" y="4721003"/>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Rubrik 1">
            <a:extLst>
              <a:ext uri="{FF2B5EF4-FFF2-40B4-BE49-F238E27FC236}">
                <a16:creationId xmlns:a16="http://schemas.microsoft.com/office/drawing/2014/main" id="{AD2FD76F-1D76-476A-8F45-BD02DEA9D788}"/>
              </a:ext>
            </a:extLst>
          </p:cNvPr>
          <p:cNvSpPr txBox="1">
            <a:spLocks/>
          </p:cNvSpPr>
          <p:nvPr/>
        </p:nvSpPr>
        <p:spPr>
          <a:xfrm>
            <a:off x="4224362" y="69073"/>
            <a:ext cx="7527131" cy="94183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3200" b="1" kern="1200">
                <a:solidFill>
                  <a:srgbClr val="353535"/>
                </a:solidFill>
                <a:latin typeface="Trebuchet MS" panose="020B0703020202090204" pitchFamily="34" charset="0"/>
                <a:ea typeface="+mj-ea"/>
                <a:cs typeface="Futura Medium" panose="020B0602020204020303" pitchFamily="34" charset="-79"/>
              </a:defRPr>
            </a:lvl1pPr>
          </a:lstStyle>
          <a:p>
            <a:r>
              <a:rPr lang="sv-SE" sz="2200" dirty="0"/>
              <a:t>W</a:t>
            </a:r>
            <a:r>
              <a:rPr lang="en-GB" sz="2200" dirty="0"/>
              <a:t>ELL POSITIONED FOR CONTINUED SUCCESS </a:t>
            </a:r>
          </a:p>
        </p:txBody>
      </p:sp>
      <p:pic>
        <p:nvPicPr>
          <p:cNvPr id="29" name="Bild 7">
            <a:extLst>
              <a:ext uri="{FF2B5EF4-FFF2-40B4-BE49-F238E27FC236}">
                <a16:creationId xmlns:a16="http://schemas.microsoft.com/office/drawing/2014/main" id="{EA819499-139F-4060-92E9-E323D5B5259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1436473"/>
            <a:ext cx="523636" cy="486220"/>
          </a:xfrm>
          <a:prstGeom prst="rect">
            <a:avLst/>
          </a:prstGeom>
        </p:spPr>
      </p:pic>
      <p:pic>
        <p:nvPicPr>
          <p:cNvPr id="31" name="Bild 7">
            <a:extLst>
              <a:ext uri="{FF2B5EF4-FFF2-40B4-BE49-F238E27FC236}">
                <a16:creationId xmlns:a16="http://schemas.microsoft.com/office/drawing/2014/main" id="{4006140A-7C53-4447-97FC-0A6F972A34C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2119378"/>
            <a:ext cx="523636" cy="486220"/>
          </a:xfrm>
          <a:prstGeom prst="rect">
            <a:avLst/>
          </a:prstGeom>
        </p:spPr>
      </p:pic>
      <p:pic>
        <p:nvPicPr>
          <p:cNvPr id="32" name="Bild 7">
            <a:extLst>
              <a:ext uri="{FF2B5EF4-FFF2-40B4-BE49-F238E27FC236}">
                <a16:creationId xmlns:a16="http://schemas.microsoft.com/office/drawing/2014/main" id="{0BA32A82-6DD8-4459-96F2-5937579690A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2764103"/>
            <a:ext cx="523636" cy="486220"/>
          </a:xfrm>
          <a:prstGeom prst="rect">
            <a:avLst/>
          </a:prstGeom>
        </p:spPr>
      </p:pic>
      <p:pic>
        <p:nvPicPr>
          <p:cNvPr id="33" name="Bild 7">
            <a:extLst>
              <a:ext uri="{FF2B5EF4-FFF2-40B4-BE49-F238E27FC236}">
                <a16:creationId xmlns:a16="http://schemas.microsoft.com/office/drawing/2014/main" id="{E129A31C-D1B6-481D-B63B-F70BFFAA60E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3462580"/>
            <a:ext cx="523636" cy="486220"/>
          </a:xfrm>
          <a:prstGeom prst="rect">
            <a:avLst/>
          </a:prstGeom>
        </p:spPr>
      </p:pic>
      <p:pic>
        <p:nvPicPr>
          <p:cNvPr id="34" name="Bild 7">
            <a:extLst>
              <a:ext uri="{FF2B5EF4-FFF2-40B4-BE49-F238E27FC236}">
                <a16:creationId xmlns:a16="http://schemas.microsoft.com/office/drawing/2014/main" id="{297C7A2E-B07B-4A34-BE36-B672445FA3B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4152865"/>
            <a:ext cx="523636" cy="486220"/>
          </a:xfrm>
          <a:prstGeom prst="rect">
            <a:avLst/>
          </a:prstGeom>
        </p:spPr>
      </p:pic>
      <p:sp>
        <p:nvSpPr>
          <p:cNvPr id="10" name="Rectangle 9">
            <a:extLst>
              <a:ext uri="{FF2B5EF4-FFF2-40B4-BE49-F238E27FC236}">
                <a16:creationId xmlns:a16="http://schemas.microsoft.com/office/drawing/2014/main" id="{4FCD6BEF-E7EC-4ECD-AEC2-214D70AFAD7B}"/>
              </a:ext>
            </a:extLst>
          </p:cNvPr>
          <p:cNvSpPr/>
          <p:nvPr/>
        </p:nvSpPr>
        <p:spPr>
          <a:xfrm>
            <a:off x="4875047" y="1451585"/>
            <a:ext cx="6552803"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Integration of TIC 50% done. </a:t>
            </a:r>
            <a:r>
              <a:rPr lang="en-GB" sz="1050" dirty="0" err="1">
                <a:solidFill>
                  <a:schemeClr val="tx1"/>
                </a:solidFill>
              </a:rPr>
              <a:t>Prämie</a:t>
            </a:r>
            <a:r>
              <a:rPr lang="en-GB" sz="1050" dirty="0">
                <a:solidFill>
                  <a:schemeClr val="tx1"/>
                </a:solidFill>
              </a:rPr>
              <a:t> project initiated to identify procurement savings and cross selling opportunities.</a:t>
            </a:r>
          </a:p>
        </p:txBody>
      </p:sp>
      <p:sp>
        <p:nvSpPr>
          <p:cNvPr id="35" name="Rectangle 34">
            <a:extLst>
              <a:ext uri="{FF2B5EF4-FFF2-40B4-BE49-F238E27FC236}">
                <a16:creationId xmlns:a16="http://schemas.microsoft.com/office/drawing/2014/main" id="{4F1FC10A-7D5A-4754-82BD-3A5E838677EF}"/>
              </a:ext>
            </a:extLst>
          </p:cNvPr>
          <p:cNvSpPr/>
          <p:nvPr/>
        </p:nvSpPr>
        <p:spPr>
          <a:xfrm>
            <a:off x="4875047" y="2137876"/>
            <a:ext cx="6552803"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Continued strong organic growth . 54% in January.</a:t>
            </a:r>
          </a:p>
        </p:txBody>
      </p:sp>
      <p:sp>
        <p:nvSpPr>
          <p:cNvPr id="39" name="Rectangle 38">
            <a:extLst>
              <a:ext uri="{FF2B5EF4-FFF2-40B4-BE49-F238E27FC236}">
                <a16:creationId xmlns:a16="http://schemas.microsoft.com/office/drawing/2014/main" id="{A2F70B58-4D42-4C00-A568-7475BAF5CE06}"/>
              </a:ext>
            </a:extLst>
          </p:cNvPr>
          <p:cNvSpPr/>
          <p:nvPr/>
        </p:nvSpPr>
        <p:spPr>
          <a:xfrm>
            <a:off x="4875046" y="2828161"/>
            <a:ext cx="6552803"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Continued work on business oriented synergies (cross selling) within the group.  Launch of </a:t>
            </a:r>
            <a:r>
              <a:rPr lang="en-GB" sz="1050" dirty="0" err="1">
                <a:solidFill>
                  <a:schemeClr val="tx1"/>
                </a:solidFill>
              </a:rPr>
              <a:t>Zupergift</a:t>
            </a:r>
            <a:r>
              <a:rPr lang="en-GB" sz="1050" dirty="0">
                <a:solidFill>
                  <a:schemeClr val="tx1"/>
                </a:solidFill>
              </a:rPr>
              <a:t> on additional markets. </a:t>
            </a:r>
          </a:p>
        </p:txBody>
      </p:sp>
      <p:sp>
        <p:nvSpPr>
          <p:cNvPr id="40" name="Rectangle 39">
            <a:extLst>
              <a:ext uri="{FF2B5EF4-FFF2-40B4-BE49-F238E27FC236}">
                <a16:creationId xmlns:a16="http://schemas.microsoft.com/office/drawing/2014/main" id="{B5FD1D1A-A976-41C6-8E2C-F66F0B56D04F}"/>
              </a:ext>
            </a:extLst>
          </p:cNvPr>
          <p:cNvSpPr/>
          <p:nvPr/>
        </p:nvSpPr>
        <p:spPr>
          <a:xfrm>
            <a:off x="4875047" y="3474029"/>
            <a:ext cx="6552803"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Continued establishment of partnership network based on Open Banking / Account &amp; Card linking </a:t>
            </a:r>
          </a:p>
        </p:txBody>
      </p:sp>
      <p:sp>
        <p:nvSpPr>
          <p:cNvPr id="41" name="Rectangle 40">
            <a:extLst>
              <a:ext uri="{FF2B5EF4-FFF2-40B4-BE49-F238E27FC236}">
                <a16:creationId xmlns:a16="http://schemas.microsoft.com/office/drawing/2014/main" id="{A402E080-76BC-42FA-9946-6007CF8AFDD5}"/>
              </a:ext>
            </a:extLst>
          </p:cNvPr>
          <p:cNvSpPr/>
          <p:nvPr/>
        </p:nvSpPr>
        <p:spPr>
          <a:xfrm>
            <a:off x="4875046" y="4174093"/>
            <a:ext cx="7053601"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Steady flow of new customers – especially within the </a:t>
            </a:r>
            <a:r>
              <a:rPr lang="en-GB" sz="1050" dirty="0" err="1">
                <a:solidFill>
                  <a:schemeClr val="tx1"/>
                </a:solidFill>
              </a:rPr>
              <a:t>Giftcard</a:t>
            </a:r>
            <a:r>
              <a:rPr lang="en-GB" sz="1050" dirty="0">
                <a:solidFill>
                  <a:schemeClr val="tx1"/>
                </a:solidFill>
              </a:rPr>
              <a:t> segment. Best pipe ever in general.</a:t>
            </a:r>
          </a:p>
        </p:txBody>
      </p:sp>
      <p:sp>
        <p:nvSpPr>
          <p:cNvPr id="27" name="Rectangle 26">
            <a:extLst>
              <a:ext uri="{FF2B5EF4-FFF2-40B4-BE49-F238E27FC236}">
                <a16:creationId xmlns:a16="http://schemas.microsoft.com/office/drawing/2014/main" id="{7C42AF8F-1B59-488D-8FD4-8E587E4C2630}"/>
              </a:ext>
            </a:extLst>
          </p:cNvPr>
          <p:cNvSpPr/>
          <p:nvPr/>
        </p:nvSpPr>
        <p:spPr>
          <a:xfrm>
            <a:off x="4875047" y="4826098"/>
            <a:ext cx="6552803"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Additional value creating acquisitions. Cash position of approx. 240m at years end provides buying power.</a:t>
            </a:r>
          </a:p>
        </p:txBody>
      </p:sp>
      <p:pic>
        <p:nvPicPr>
          <p:cNvPr id="30" name="Bild 7">
            <a:extLst>
              <a:ext uri="{FF2B5EF4-FFF2-40B4-BE49-F238E27FC236}">
                <a16:creationId xmlns:a16="http://schemas.microsoft.com/office/drawing/2014/main" id="{B654B815-8641-4B8C-BD36-A8BCFD4BDAE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4802922"/>
            <a:ext cx="523636" cy="486220"/>
          </a:xfrm>
          <a:prstGeom prst="rect">
            <a:avLst/>
          </a:prstGeom>
        </p:spPr>
      </p:pic>
      <p:cxnSp>
        <p:nvCxnSpPr>
          <p:cNvPr id="36" name="Straight Connector 35">
            <a:extLst>
              <a:ext uri="{FF2B5EF4-FFF2-40B4-BE49-F238E27FC236}">
                <a16:creationId xmlns:a16="http://schemas.microsoft.com/office/drawing/2014/main" id="{E6F2C19F-EED5-40B9-A02C-3B98FA12E2D2}"/>
              </a:ext>
            </a:extLst>
          </p:cNvPr>
          <p:cNvCxnSpPr>
            <a:cxnSpLocks/>
          </p:cNvCxnSpPr>
          <p:nvPr/>
        </p:nvCxnSpPr>
        <p:spPr>
          <a:xfrm>
            <a:off x="4224361" y="5383027"/>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F83913A-2F56-4FA7-BDC7-CF0B2ECEACEA}"/>
              </a:ext>
            </a:extLst>
          </p:cNvPr>
          <p:cNvSpPr/>
          <p:nvPr/>
        </p:nvSpPr>
        <p:spPr>
          <a:xfrm>
            <a:off x="4875047" y="5525685"/>
            <a:ext cx="6552803" cy="443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Vision to become one of the absolute leaders on the European market. </a:t>
            </a:r>
          </a:p>
        </p:txBody>
      </p:sp>
      <p:pic>
        <p:nvPicPr>
          <p:cNvPr id="47" name="Bild 7">
            <a:extLst>
              <a:ext uri="{FF2B5EF4-FFF2-40B4-BE49-F238E27FC236}">
                <a16:creationId xmlns:a16="http://schemas.microsoft.com/office/drawing/2014/main" id="{FE4127E8-6D65-4DE3-B8FE-C2A8C91FA1A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0541" r="15210"/>
          <a:stretch/>
        </p:blipFill>
        <p:spPr>
          <a:xfrm>
            <a:off x="4274182" y="5502509"/>
            <a:ext cx="523636" cy="486220"/>
          </a:xfrm>
          <a:prstGeom prst="rect">
            <a:avLst/>
          </a:prstGeom>
        </p:spPr>
      </p:pic>
      <p:cxnSp>
        <p:nvCxnSpPr>
          <p:cNvPr id="48" name="Straight Connector 47">
            <a:extLst>
              <a:ext uri="{FF2B5EF4-FFF2-40B4-BE49-F238E27FC236}">
                <a16:creationId xmlns:a16="http://schemas.microsoft.com/office/drawing/2014/main" id="{36BE112F-88EB-4046-9C1A-01F75AFF35A9}"/>
              </a:ext>
            </a:extLst>
          </p:cNvPr>
          <p:cNvCxnSpPr>
            <a:cxnSpLocks/>
          </p:cNvCxnSpPr>
          <p:nvPr/>
        </p:nvCxnSpPr>
        <p:spPr>
          <a:xfrm>
            <a:off x="4224361" y="6082614"/>
            <a:ext cx="75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52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B3CAFD-C637-4CAA-82B2-DE991A203559}"/>
              </a:ext>
            </a:extLst>
          </p:cNvPr>
          <p:cNvSpPr>
            <a:spLocks noGrp="1"/>
          </p:cNvSpPr>
          <p:nvPr>
            <p:ph type="ctrTitle"/>
          </p:nvPr>
        </p:nvSpPr>
        <p:spPr>
          <a:xfrm>
            <a:off x="1524524" y="702894"/>
            <a:ext cx="9144000" cy="704515"/>
          </a:xfrm>
        </p:spPr>
        <p:txBody>
          <a:bodyPr anchor="t">
            <a:noAutofit/>
          </a:bodyPr>
          <a:lstStyle/>
          <a:p>
            <a:pPr algn="ctr"/>
            <a:r>
              <a:rPr lang="en-GB" sz="4800" b="1" dirty="0">
                <a:solidFill>
                  <a:schemeClr val="bg1"/>
                </a:solidFill>
                <a:latin typeface="Montserrat" pitchFamily="2" charset="77"/>
                <a:ea typeface="Roboto Slab" pitchFamily="2" charset="0"/>
              </a:rPr>
              <a:t>Management team</a:t>
            </a:r>
          </a:p>
        </p:txBody>
      </p:sp>
      <p:sp>
        <p:nvSpPr>
          <p:cNvPr id="13" name="TextBox 12">
            <a:extLst>
              <a:ext uri="{FF2B5EF4-FFF2-40B4-BE49-F238E27FC236}">
                <a16:creationId xmlns:a16="http://schemas.microsoft.com/office/drawing/2014/main" id="{45D2284A-3BD1-4C41-B33B-37BEB29F8277}"/>
              </a:ext>
            </a:extLst>
          </p:cNvPr>
          <p:cNvSpPr txBox="1"/>
          <p:nvPr/>
        </p:nvSpPr>
        <p:spPr>
          <a:xfrm>
            <a:off x="1504165" y="4721325"/>
            <a:ext cx="4587549" cy="827670"/>
          </a:xfrm>
          <a:prstGeom prst="rect">
            <a:avLst/>
          </a:prstGeom>
          <a:noFill/>
        </p:spPr>
        <p:txBody>
          <a:bodyPr wrap="square" lIns="72000" tIns="72000" rIns="72000" bIns="72000" rtlCol="0" anchor="t" anchorCtr="0">
            <a:noAutofit/>
          </a:bodyPr>
          <a:lstStyle/>
          <a:p>
            <a:r>
              <a:rPr lang="en-GB" sz="1100" b="1">
                <a:solidFill>
                  <a:schemeClr val="bg1"/>
                </a:solidFill>
              </a:rPr>
              <a:t>Johan Hagman, Loyalty B2B Business Area Manager </a:t>
            </a:r>
          </a:p>
          <a:p>
            <a:pPr marL="177800" indent="-177800">
              <a:buFont typeface="Wingdings" panose="05000000000000000000" pitchFamily="2" charset="2"/>
              <a:buChar char="§"/>
            </a:pPr>
            <a:r>
              <a:rPr lang="en-US" sz="1100">
                <a:solidFill>
                  <a:schemeClr val="bg1"/>
                </a:solidFill>
              </a:rPr>
              <a:t>Employed since 2001</a:t>
            </a:r>
          </a:p>
          <a:p>
            <a:pPr marL="177800" indent="-177800">
              <a:buFont typeface="Wingdings" panose="05000000000000000000" pitchFamily="2" charset="2"/>
              <a:buChar char="§"/>
            </a:pPr>
            <a:r>
              <a:rPr lang="en-US" sz="1100">
                <a:solidFill>
                  <a:schemeClr val="bg1"/>
                </a:solidFill>
              </a:rPr>
              <a:t>Master of Statistics and Bachelor of Investigative Sociology, Stockholm University</a:t>
            </a:r>
          </a:p>
          <a:p>
            <a:pPr marL="177800" indent="-177800">
              <a:buFont typeface="Wingdings" panose="05000000000000000000" pitchFamily="2" charset="2"/>
              <a:buChar char="§"/>
            </a:pPr>
            <a:r>
              <a:rPr lang="en-US" sz="1100">
                <a:solidFill>
                  <a:schemeClr val="bg1"/>
                </a:solidFill>
              </a:rPr>
              <a:t>339 612 shares</a:t>
            </a:r>
          </a:p>
        </p:txBody>
      </p:sp>
      <p:cxnSp>
        <p:nvCxnSpPr>
          <p:cNvPr id="20" name="Straight Connector 19">
            <a:extLst>
              <a:ext uri="{FF2B5EF4-FFF2-40B4-BE49-F238E27FC236}">
                <a16:creationId xmlns:a16="http://schemas.microsoft.com/office/drawing/2014/main" id="{07C626FA-EECE-B042-8B55-51CBD38A6E80}"/>
              </a:ext>
            </a:extLst>
          </p:cNvPr>
          <p:cNvCxnSpPr>
            <a:cxnSpLocks/>
          </p:cNvCxnSpPr>
          <p:nvPr/>
        </p:nvCxnSpPr>
        <p:spPr>
          <a:xfrm>
            <a:off x="5294376" y="1443280"/>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6B67D9-84EC-4045-A6F0-344F4F2C1957}"/>
              </a:ext>
            </a:extLst>
          </p:cNvPr>
          <p:cNvSpPr txBox="1"/>
          <p:nvPr/>
        </p:nvSpPr>
        <p:spPr>
          <a:xfrm>
            <a:off x="1477937" y="2726461"/>
            <a:ext cx="4587549" cy="927182"/>
          </a:xfrm>
          <a:prstGeom prst="rect">
            <a:avLst/>
          </a:prstGeom>
          <a:noFill/>
        </p:spPr>
        <p:txBody>
          <a:bodyPr wrap="square" lIns="72000" tIns="72000" rIns="72000" bIns="72000" rtlCol="0" anchor="t" anchorCtr="0">
            <a:noAutofit/>
          </a:bodyPr>
          <a:lstStyle/>
          <a:p>
            <a:r>
              <a:rPr lang="en-GB" sz="1100" b="1">
                <a:solidFill>
                  <a:schemeClr val="bg1"/>
                </a:solidFill>
              </a:rPr>
              <a:t>Ulrik Zielfelt, Sales &amp; Marketing Manager</a:t>
            </a:r>
          </a:p>
          <a:p>
            <a:pPr marL="177800" indent="-177800">
              <a:buFont typeface="Wingdings" panose="05000000000000000000" pitchFamily="2" charset="2"/>
              <a:buChar char="§"/>
            </a:pPr>
            <a:r>
              <a:rPr lang="en-US" sz="1100">
                <a:solidFill>
                  <a:schemeClr val="bg1"/>
                </a:solidFill>
              </a:rPr>
              <a:t>Employed since 2019</a:t>
            </a:r>
          </a:p>
          <a:p>
            <a:pPr marL="177800" indent="-177800">
              <a:buFont typeface="Wingdings" panose="05000000000000000000" pitchFamily="2" charset="2"/>
              <a:buChar char="§"/>
            </a:pPr>
            <a:r>
              <a:rPr lang="en-US" sz="1100">
                <a:solidFill>
                  <a:schemeClr val="bg1"/>
                </a:solidFill>
              </a:rPr>
              <a:t>MSc in Economics, Gothenburg School of Business</a:t>
            </a:r>
          </a:p>
          <a:p>
            <a:pPr marL="177800" indent="-177800">
              <a:buFont typeface="Wingdings" panose="05000000000000000000" pitchFamily="2" charset="2"/>
              <a:buChar char="§"/>
            </a:pPr>
            <a:r>
              <a:rPr lang="en-US" sz="1100">
                <a:solidFill>
                  <a:schemeClr val="bg1"/>
                </a:solidFill>
              </a:rPr>
              <a:t>20 000 shares</a:t>
            </a:r>
          </a:p>
          <a:p>
            <a:pPr marL="177800" indent="-177800">
              <a:buFont typeface="Wingdings" panose="05000000000000000000" pitchFamily="2" charset="2"/>
              <a:buChar char="§"/>
            </a:pPr>
            <a:endParaRPr lang="en-US" sz="1100">
              <a:solidFill>
                <a:schemeClr val="bg1"/>
              </a:solidFill>
            </a:endParaRPr>
          </a:p>
        </p:txBody>
      </p:sp>
      <p:sp>
        <p:nvSpPr>
          <p:cNvPr id="24" name="TextBox 23">
            <a:extLst>
              <a:ext uri="{FF2B5EF4-FFF2-40B4-BE49-F238E27FC236}">
                <a16:creationId xmlns:a16="http://schemas.microsoft.com/office/drawing/2014/main" id="{6706DC38-6884-49E8-9274-4500C632859F}"/>
              </a:ext>
            </a:extLst>
          </p:cNvPr>
          <p:cNvSpPr txBox="1"/>
          <p:nvPr/>
        </p:nvSpPr>
        <p:spPr>
          <a:xfrm>
            <a:off x="1477938" y="3634949"/>
            <a:ext cx="4587550" cy="917434"/>
          </a:xfrm>
          <a:prstGeom prst="rect">
            <a:avLst/>
          </a:prstGeom>
          <a:noFill/>
        </p:spPr>
        <p:txBody>
          <a:bodyPr wrap="square" lIns="72000" tIns="72000" rIns="72000" bIns="72000" rtlCol="0" anchor="t" anchorCtr="0">
            <a:noAutofit/>
          </a:bodyPr>
          <a:lstStyle/>
          <a:p>
            <a:pPr>
              <a:buClr>
                <a:schemeClr val="accent6"/>
              </a:buClr>
            </a:pPr>
            <a:r>
              <a:rPr lang="en-GB" sz="1100" b="1" dirty="0">
                <a:solidFill>
                  <a:schemeClr val="bg1"/>
                </a:solidFill>
              </a:rPr>
              <a:t>Cecilia Ponthan, CFO</a:t>
            </a:r>
          </a:p>
          <a:p>
            <a:pPr marL="177800" indent="-177800">
              <a:buFont typeface="Wingdings" panose="05000000000000000000" pitchFamily="2" charset="2"/>
              <a:buChar char="§"/>
            </a:pPr>
            <a:r>
              <a:rPr lang="en-US" sz="1100" dirty="0">
                <a:solidFill>
                  <a:schemeClr val="bg1"/>
                </a:solidFill>
              </a:rPr>
              <a:t>Employed since 2022</a:t>
            </a:r>
          </a:p>
          <a:p>
            <a:pPr marL="177800" indent="-177800">
              <a:buFont typeface="Wingdings" panose="05000000000000000000" pitchFamily="2" charset="2"/>
              <a:buChar char="§"/>
            </a:pPr>
            <a:r>
              <a:rPr lang="en-US" sz="1100" dirty="0">
                <a:solidFill>
                  <a:schemeClr val="bg1"/>
                </a:solidFill>
              </a:rPr>
              <a:t>Business IT, </a:t>
            </a:r>
            <a:r>
              <a:rPr lang="en-US" sz="1100" dirty="0" err="1">
                <a:solidFill>
                  <a:schemeClr val="bg1"/>
                </a:solidFill>
              </a:rPr>
              <a:t>Nackademin</a:t>
            </a:r>
            <a:endParaRPr lang="en-US" sz="1100" dirty="0">
              <a:solidFill>
                <a:schemeClr val="bg1"/>
              </a:solidFill>
            </a:endParaRPr>
          </a:p>
          <a:p>
            <a:pPr marL="177800" indent="-177800">
              <a:buFont typeface="Wingdings" panose="05000000000000000000" pitchFamily="2" charset="2"/>
              <a:buChar char="§"/>
            </a:pPr>
            <a:r>
              <a:rPr lang="en-US" sz="1100" dirty="0">
                <a:solidFill>
                  <a:schemeClr val="bg1"/>
                </a:solidFill>
              </a:rPr>
              <a:t>0 shares</a:t>
            </a:r>
          </a:p>
          <a:p>
            <a:endParaRPr lang="en-US" sz="1100" dirty="0">
              <a:solidFill>
                <a:schemeClr val="bg1"/>
              </a:solidFill>
            </a:endParaRPr>
          </a:p>
        </p:txBody>
      </p:sp>
      <p:sp>
        <p:nvSpPr>
          <p:cNvPr id="27" name="TextBox 26">
            <a:extLst>
              <a:ext uri="{FF2B5EF4-FFF2-40B4-BE49-F238E27FC236}">
                <a16:creationId xmlns:a16="http://schemas.microsoft.com/office/drawing/2014/main" id="{10687918-BCB2-45AD-8737-B26BE7A13313}"/>
              </a:ext>
            </a:extLst>
          </p:cNvPr>
          <p:cNvSpPr txBox="1"/>
          <p:nvPr/>
        </p:nvSpPr>
        <p:spPr>
          <a:xfrm>
            <a:off x="7092603" y="3610334"/>
            <a:ext cx="4587549" cy="827670"/>
          </a:xfrm>
          <a:prstGeom prst="rect">
            <a:avLst/>
          </a:prstGeom>
          <a:noFill/>
        </p:spPr>
        <p:txBody>
          <a:bodyPr wrap="square" lIns="72000" tIns="72000" rIns="72000" bIns="72000" rtlCol="0" anchor="t" anchorCtr="0">
            <a:noAutofit/>
          </a:bodyPr>
          <a:lstStyle/>
          <a:p>
            <a:r>
              <a:rPr lang="en-GB" sz="1100" b="1">
                <a:solidFill>
                  <a:schemeClr val="bg1"/>
                </a:solidFill>
              </a:rPr>
              <a:t>Christian Lindholm, CIO</a:t>
            </a:r>
          </a:p>
          <a:p>
            <a:pPr marL="177800" indent="-177800">
              <a:buFont typeface="Wingdings" panose="05000000000000000000" pitchFamily="2" charset="2"/>
              <a:buChar char="§"/>
            </a:pPr>
            <a:r>
              <a:rPr lang="en-US" sz="1100">
                <a:solidFill>
                  <a:schemeClr val="bg1"/>
                </a:solidFill>
              </a:rPr>
              <a:t>Employed since 2021</a:t>
            </a:r>
          </a:p>
          <a:p>
            <a:pPr marL="177800" indent="-177800">
              <a:buFont typeface="Wingdings" panose="05000000000000000000" pitchFamily="2" charset="2"/>
              <a:buChar char="§"/>
            </a:pPr>
            <a:r>
              <a:rPr lang="en-US" sz="1100">
                <a:solidFill>
                  <a:schemeClr val="bg1"/>
                </a:solidFill>
              </a:rPr>
              <a:t>Master of Business Administration, Gothenburg School of Business, Bachelor of Information Technology, Halmstad University and Unitec Institute of Technology, Auckland</a:t>
            </a:r>
          </a:p>
          <a:p>
            <a:pPr marL="177800" indent="-177800">
              <a:buFont typeface="Wingdings" panose="05000000000000000000" pitchFamily="2" charset="2"/>
              <a:buChar char="§"/>
            </a:pPr>
            <a:r>
              <a:rPr lang="en-US" sz="1100">
                <a:solidFill>
                  <a:schemeClr val="bg1"/>
                </a:solidFill>
              </a:rPr>
              <a:t>0 shares</a:t>
            </a:r>
          </a:p>
        </p:txBody>
      </p:sp>
      <p:sp>
        <p:nvSpPr>
          <p:cNvPr id="29" name="TextBox 28">
            <a:extLst>
              <a:ext uri="{FF2B5EF4-FFF2-40B4-BE49-F238E27FC236}">
                <a16:creationId xmlns:a16="http://schemas.microsoft.com/office/drawing/2014/main" id="{ED9C8156-4378-4B1E-BC81-B155DD4A0D18}"/>
              </a:ext>
            </a:extLst>
          </p:cNvPr>
          <p:cNvSpPr txBox="1"/>
          <p:nvPr/>
        </p:nvSpPr>
        <p:spPr>
          <a:xfrm>
            <a:off x="7062670" y="4708049"/>
            <a:ext cx="4587550" cy="917434"/>
          </a:xfrm>
          <a:prstGeom prst="rect">
            <a:avLst/>
          </a:prstGeom>
          <a:noFill/>
        </p:spPr>
        <p:txBody>
          <a:bodyPr wrap="square" lIns="72000" tIns="72000" rIns="72000" bIns="72000" rtlCol="0" anchor="t" anchorCtr="0">
            <a:noAutofit/>
          </a:bodyPr>
          <a:lstStyle/>
          <a:p>
            <a:pPr>
              <a:buClr>
                <a:schemeClr val="accent6"/>
              </a:buClr>
            </a:pPr>
            <a:r>
              <a:rPr lang="en-GB" sz="1100" b="1">
                <a:solidFill>
                  <a:schemeClr val="bg1"/>
                </a:solidFill>
              </a:rPr>
              <a:t>Jonas Sjögren, CPO</a:t>
            </a:r>
          </a:p>
          <a:p>
            <a:pPr marL="177800" indent="-177800">
              <a:buFont typeface="Wingdings" panose="05000000000000000000" pitchFamily="2" charset="2"/>
              <a:buChar char="§"/>
            </a:pPr>
            <a:r>
              <a:rPr lang="en-US" sz="1100">
                <a:solidFill>
                  <a:schemeClr val="bg1"/>
                </a:solidFill>
              </a:rPr>
              <a:t>Employed since 2015 </a:t>
            </a:r>
          </a:p>
          <a:p>
            <a:pPr marL="177800" indent="-177800">
              <a:buFont typeface="Wingdings" panose="05000000000000000000" pitchFamily="2" charset="2"/>
              <a:buChar char="§"/>
            </a:pPr>
            <a:r>
              <a:rPr lang="en-US" sz="1100">
                <a:solidFill>
                  <a:schemeClr val="bg1"/>
                </a:solidFill>
              </a:rPr>
              <a:t>Purchasing, Institute of Business Administration</a:t>
            </a:r>
          </a:p>
          <a:p>
            <a:pPr marL="177800" indent="-177800">
              <a:buFont typeface="Wingdings" panose="05000000000000000000" pitchFamily="2" charset="2"/>
              <a:buChar char="§"/>
            </a:pPr>
            <a:r>
              <a:rPr lang="en-US" sz="1100">
                <a:solidFill>
                  <a:schemeClr val="bg1"/>
                </a:solidFill>
              </a:rPr>
              <a:t>0 shares</a:t>
            </a:r>
          </a:p>
        </p:txBody>
      </p:sp>
      <p:sp>
        <p:nvSpPr>
          <p:cNvPr id="35" name="TextBox 34">
            <a:extLst>
              <a:ext uri="{FF2B5EF4-FFF2-40B4-BE49-F238E27FC236}">
                <a16:creationId xmlns:a16="http://schemas.microsoft.com/office/drawing/2014/main" id="{141F05D9-93F6-486C-BEDB-F11A0833EA1E}"/>
              </a:ext>
            </a:extLst>
          </p:cNvPr>
          <p:cNvSpPr txBox="1"/>
          <p:nvPr/>
        </p:nvSpPr>
        <p:spPr>
          <a:xfrm>
            <a:off x="7080143" y="1535676"/>
            <a:ext cx="4587549" cy="983387"/>
          </a:xfrm>
          <a:prstGeom prst="rect">
            <a:avLst/>
          </a:prstGeom>
          <a:noFill/>
        </p:spPr>
        <p:txBody>
          <a:bodyPr wrap="square" lIns="72000" tIns="72000" rIns="72000" bIns="72000" rtlCol="0" anchor="t" anchorCtr="0">
            <a:noAutofit/>
          </a:bodyPr>
          <a:lstStyle/>
          <a:p>
            <a:r>
              <a:rPr lang="en-GB" sz="1100" b="1" dirty="0">
                <a:solidFill>
                  <a:schemeClr val="bg1"/>
                </a:solidFill>
              </a:rPr>
              <a:t>Anders Svanberg, Loyalty B2C Business Area Manager </a:t>
            </a:r>
          </a:p>
          <a:p>
            <a:pPr marL="177800" indent="-177800">
              <a:buFont typeface="Wingdings" panose="05000000000000000000" pitchFamily="2" charset="2"/>
              <a:buChar char="§"/>
            </a:pPr>
            <a:r>
              <a:rPr lang="en-US" sz="1100" dirty="0">
                <a:solidFill>
                  <a:schemeClr val="bg1"/>
                </a:solidFill>
              </a:rPr>
              <a:t>Employed and member of management team since 2018</a:t>
            </a:r>
          </a:p>
          <a:p>
            <a:pPr marL="177800" indent="-177800">
              <a:buFont typeface="Wingdings" panose="05000000000000000000" pitchFamily="2" charset="2"/>
              <a:buChar char="§"/>
            </a:pPr>
            <a:r>
              <a:rPr lang="en-US" sz="1100" dirty="0">
                <a:solidFill>
                  <a:schemeClr val="bg1"/>
                </a:solidFill>
              </a:rPr>
              <a:t>Lux Business School, Business Administration at Stockholm University</a:t>
            </a:r>
          </a:p>
          <a:p>
            <a:pPr marL="177800" indent="-177800">
              <a:buFont typeface="Wingdings" panose="05000000000000000000" pitchFamily="2" charset="2"/>
              <a:buChar char="§"/>
            </a:pPr>
            <a:r>
              <a:rPr lang="en-US" sz="1100" dirty="0">
                <a:solidFill>
                  <a:schemeClr val="bg1"/>
                </a:solidFill>
              </a:rPr>
              <a:t>24 232 shares</a:t>
            </a:r>
          </a:p>
          <a:p>
            <a:r>
              <a:rPr lang="en-US" sz="1100" dirty="0">
                <a:solidFill>
                  <a:schemeClr val="bg1"/>
                </a:solidFill>
              </a:rPr>
              <a:t> </a:t>
            </a:r>
          </a:p>
        </p:txBody>
      </p:sp>
      <p:sp>
        <p:nvSpPr>
          <p:cNvPr id="37" name="TextBox 36">
            <a:extLst>
              <a:ext uri="{FF2B5EF4-FFF2-40B4-BE49-F238E27FC236}">
                <a16:creationId xmlns:a16="http://schemas.microsoft.com/office/drawing/2014/main" id="{9C68B015-3495-4D5F-B8BA-6B162B0D83AB}"/>
              </a:ext>
            </a:extLst>
          </p:cNvPr>
          <p:cNvSpPr txBox="1"/>
          <p:nvPr/>
        </p:nvSpPr>
        <p:spPr>
          <a:xfrm>
            <a:off x="7080144" y="2519064"/>
            <a:ext cx="4587550" cy="917434"/>
          </a:xfrm>
          <a:prstGeom prst="rect">
            <a:avLst/>
          </a:prstGeom>
          <a:noFill/>
        </p:spPr>
        <p:txBody>
          <a:bodyPr wrap="square" lIns="72000" tIns="72000" rIns="72000" bIns="72000" rtlCol="0" anchor="t" anchorCtr="0">
            <a:noAutofit/>
          </a:bodyPr>
          <a:lstStyle/>
          <a:p>
            <a:pPr>
              <a:buClr>
                <a:schemeClr val="accent6"/>
              </a:buClr>
            </a:pPr>
            <a:r>
              <a:rPr lang="en-GB" sz="1100" b="1">
                <a:solidFill>
                  <a:schemeClr val="bg1"/>
                </a:solidFill>
              </a:rPr>
              <a:t>Mattias Lundqvist, </a:t>
            </a:r>
            <a:r>
              <a:rPr lang="en-GB" sz="1100" b="1" err="1">
                <a:solidFill>
                  <a:schemeClr val="bg1"/>
                </a:solidFill>
              </a:rPr>
              <a:t>Giftcards</a:t>
            </a:r>
            <a:r>
              <a:rPr lang="en-GB" sz="1100" b="1">
                <a:solidFill>
                  <a:schemeClr val="bg1"/>
                </a:solidFill>
              </a:rPr>
              <a:t> Business Area Manager </a:t>
            </a:r>
          </a:p>
          <a:p>
            <a:pPr marL="177800" indent="-177800">
              <a:buFont typeface="Wingdings" panose="05000000000000000000" pitchFamily="2" charset="2"/>
              <a:buChar char="§"/>
            </a:pPr>
            <a:r>
              <a:rPr lang="es-ES" sz="1100" err="1">
                <a:solidFill>
                  <a:schemeClr val="bg1"/>
                </a:solidFill>
              </a:rPr>
              <a:t>Employed</a:t>
            </a:r>
            <a:r>
              <a:rPr lang="es-ES" sz="1100">
                <a:solidFill>
                  <a:schemeClr val="bg1"/>
                </a:solidFill>
              </a:rPr>
              <a:t> </a:t>
            </a:r>
            <a:r>
              <a:rPr lang="es-ES" sz="1100" err="1">
                <a:solidFill>
                  <a:schemeClr val="bg1"/>
                </a:solidFill>
              </a:rPr>
              <a:t>since</a:t>
            </a:r>
            <a:r>
              <a:rPr lang="es-ES" sz="1100">
                <a:solidFill>
                  <a:schemeClr val="bg1"/>
                </a:solidFill>
              </a:rPr>
              <a:t> 2013</a:t>
            </a:r>
          </a:p>
          <a:p>
            <a:pPr marL="177800" indent="-177800">
              <a:buFont typeface="Wingdings" panose="05000000000000000000" pitchFamily="2" charset="2"/>
              <a:buChar char="§"/>
            </a:pPr>
            <a:r>
              <a:rPr lang="es-ES" sz="1100">
                <a:solidFill>
                  <a:schemeClr val="bg1"/>
                </a:solidFill>
              </a:rPr>
              <a:t>Industrial </a:t>
            </a:r>
            <a:r>
              <a:rPr lang="es-ES" sz="1100" err="1">
                <a:solidFill>
                  <a:schemeClr val="bg1"/>
                </a:solidFill>
              </a:rPr>
              <a:t>Economics</a:t>
            </a:r>
            <a:r>
              <a:rPr lang="es-ES" sz="1100">
                <a:solidFill>
                  <a:schemeClr val="bg1"/>
                </a:solidFill>
              </a:rPr>
              <a:t>, Chalmers and </a:t>
            </a:r>
            <a:r>
              <a:rPr lang="es-ES" sz="1100" err="1">
                <a:solidFill>
                  <a:schemeClr val="bg1"/>
                </a:solidFill>
              </a:rPr>
              <a:t>the</a:t>
            </a:r>
            <a:r>
              <a:rPr lang="es-ES" sz="1100">
                <a:solidFill>
                  <a:schemeClr val="bg1"/>
                </a:solidFill>
              </a:rPr>
              <a:t> Universidad Politécnica de Madrid</a:t>
            </a:r>
          </a:p>
          <a:p>
            <a:pPr marL="177800" indent="-177800">
              <a:buFont typeface="Wingdings" panose="05000000000000000000" pitchFamily="2" charset="2"/>
              <a:buChar char="§"/>
            </a:pPr>
            <a:r>
              <a:rPr lang="es-ES" sz="1100">
                <a:solidFill>
                  <a:schemeClr val="bg1"/>
                </a:solidFill>
              </a:rPr>
              <a:t>20 752 shares</a:t>
            </a:r>
            <a:endParaRPr lang="en-US" sz="1100">
              <a:solidFill>
                <a:schemeClr val="bg1"/>
              </a:solidFill>
            </a:endParaRPr>
          </a:p>
        </p:txBody>
      </p:sp>
      <p:pic>
        <p:nvPicPr>
          <p:cNvPr id="18" name="Bildobjekt 17" descr="En bild som visar person, vägg, person, inomhus&#10;&#10;Automatiskt genererad beskrivning">
            <a:extLst>
              <a:ext uri="{FF2B5EF4-FFF2-40B4-BE49-F238E27FC236}">
                <a16:creationId xmlns:a16="http://schemas.microsoft.com/office/drawing/2014/main" id="{26903414-B8B5-49B1-949D-A229DD58C43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7942" t="3568" r="14430" b="38952"/>
          <a:stretch/>
        </p:blipFill>
        <p:spPr>
          <a:xfrm>
            <a:off x="583858" y="4791242"/>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p:spPr>
      </p:pic>
      <p:pic>
        <p:nvPicPr>
          <p:cNvPr id="23" name="Picture 2" descr="Profile photo of Anders Svanberg">
            <a:extLst>
              <a:ext uri="{FF2B5EF4-FFF2-40B4-BE49-F238E27FC236}">
                <a16:creationId xmlns:a16="http://schemas.microsoft.com/office/drawing/2014/main" id="{90161CB0-91D0-4BA3-8F9B-16D6F77D4C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0"/>
                    </a14:imgEffect>
                  </a14:imgLayer>
                </a14:imgProps>
              </a:ext>
              <a:ext uri="{28A0092B-C50C-407E-A947-70E740481C1C}">
                <a14:useLocalDpi xmlns:a14="http://schemas.microsoft.com/office/drawing/2010/main" val="0"/>
              </a:ext>
            </a:extLst>
          </a:blip>
          <a:srcRect l="11636" r="9405" b="21039"/>
          <a:stretch/>
        </p:blipFill>
        <p:spPr bwMode="auto">
          <a:xfrm>
            <a:off x="6158739" y="1607685"/>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6" descr="Profile photo for Mattias Lundqvist">
            <a:extLst>
              <a:ext uri="{FF2B5EF4-FFF2-40B4-BE49-F238E27FC236}">
                <a16:creationId xmlns:a16="http://schemas.microsoft.com/office/drawing/2014/main" id="{9180F3AB-DD54-4BB1-B4EE-AD8F9713BA0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4616" t="17978" r="15988" b="2628"/>
          <a:stretch/>
        </p:blipFill>
        <p:spPr bwMode="auto">
          <a:xfrm>
            <a:off x="6165328" y="2609955"/>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4" descr="Profile photo for Christian Lindholm">
            <a:extLst>
              <a:ext uri="{FF2B5EF4-FFF2-40B4-BE49-F238E27FC236}">
                <a16:creationId xmlns:a16="http://schemas.microsoft.com/office/drawing/2014/main" id="{4585E12F-864A-4ECF-98DE-48905F03A6D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83" t="1258" r="10735" b="13161"/>
          <a:stretch/>
        </p:blipFill>
        <p:spPr bwMode="auto">
          <a:xfrm>
            <a:off x="6164890" y="3679961"/>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8" descr="Profile photo for Jonas Sjögren">
            <a:extLst>
              <a:ext uri="{FF2B5EF4-FFF2-40B4-BE49-F238E27FC236}">
                <a16:creationId xmlns:a16="http://schemas.microsoft.com/office/drawing/2014/main" id="{8DBFE1C5-6040-479B-8A3D-7C71ED4B585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138" t="362" r="7979" b="12754"/>
          <a:stretch/>
        </p:blipFill>
        <p:spPr bwMode="auto">
          <a:xfrm>
            <a:off x="6165400" y="4716098"/>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28">
            <a:extLst>
              <a:ext uri="{FF2B5EF4-FFF2-40B4-BE49-F238E27FC236}">
                <a16:creationId xmlns:a16="http://schemas.microsoft.com/office/drawing/2014/main" id="{58C59F00-5918-8F44-8457-EEAEF28BB40C}"/>
              </a:ext>
            </a:extLst>
          </p:cNvPr>
          <p:cNvSpPr txBox="1"/>
          <p:nvPr/>
        </p:nvSpPr>
        <p:spPr>
          <a:xfrm>
            <a:off x="1477008" y="1535677"/>
            <a:ext cx="4587549" cy="1050185"/>
          </a:xfrm>
          <a:prstGeom prst="rect">
            <a:avLst/>
          </a:prstGeom>
          <a:noFill/>
        </p:spPr>
        <p:txBody>
          <a:bodyPr wrap="square" lIns="72000" tIns="72000" rIns="72000" bIns="72000" rtlCol="0" anchor="t" anchorCtr="0">
            <a:noAutofit/>
          </a:bodyPr>
          <a:lstStyle>
            <a:defPPr>
              <a:defRPr lang="sv-SE"/>
            </a:defPPr>
            <a:lvl1pPr>
              <a:defRPr sz="1100" b="1">
                <a:solidFill>
                  <a:schemeClr val="bg1"/>
                </a:solidFill>
              </a:defRPr>
            </a:lvl1pPr>
          </a:lstStyle>
          <a:p>
            <a:r>
              <a:rPr lang="en-GB" err="1"/>
              <a:t>Niklas</a:t>
            </a:r>
            <a:r>
              <a:rPr lang="en-GB"/>
              <a:t> Lundqvist, CEO</a:t>
            </a:r>
          </a:p>
          <a:p>
            <a:pPr marL="171450" indent="-171450">
              <a:buFont typeface="Wingdings" panose="05000000000000000000" pitchFamily="2" charset="2"/>
              <a:buChar char="§"/>
            </a:pPr>
            <a:r>
              <a:rPr lang="en-US" b="0"/>
              <a:t>Founder and member of the Board of Directors since 1999</a:t>
            </a:r>
          </a:p>
          <a:p>
            <a:pPr marL="171450" indent="-171450">
              <a:buFont typeface="Wingdings" panose="05000000000000000000" pitchFamily="2" charset="2"/>
              <a:buChar char="§"/>
            </a:pPr>
            <a:r>
              <a:rPr lang="en-US" b="0"/>
              <a:t>Bachelor of Laws and LLM, Uppsala University and Maastricht University Economics Gothenburg School of Business, Uppsala University</a:t>
            </a:r>
          </a:p>
          <a:p>
            <a:pPr marL="171450" indent="-171450">
              <a:buFont typeface="Wingdings" panose="05000000000000000000" pitchFamily="2" charset="2"/>
              <a:buChar char="§"/>
            </a:pPr>
            <a:r>
              <a:rPr lang="en-US" b="0"/>
              <a:t>1 111 550 shares</a:t>
            </a:r>
          </a:p>
          <a:p>
            <a:endParaRPr lang="en-US"/>
          </a:p>
          <a:p>
            <a:endParaRPr lang="en-US"/>
          </a:p>
          <a:p>
            <a:endParaRPr lang="en-US"/>
          </a:p>
        </p:txBody>
      </p:sp>
      <p:pic>
        <p:nvPicPr>
          <p:cNvPr id="25" name="Picture 2" descr="Niklas Lundqvist (@PointmanAwardit) | Twitter">
            <a:extLst>
              <a:ext uri="{FF2B5EF4-FFF2-40B4-BE49-F238E27FC236}">
                <a16:creationId xmlns:a16="http://schemas.microsoft.com/office/drawing/2014/main" id="{D83FE56F-7FAC-4B32-90C7-64FE748702A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3858" y="1646769"/>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5FC5C27C-4583-4BAB-B997-869407E6E98A">
            <a:extLst>
              <a:ext uri="{FF2B5EF4-FFF2-40B4-BE49-F238E27FC236}">
                <a16:creationId xmlns:a16="http://schemas.microsoft.com/office/drawing/2014/main" id="{268703E0-139C-46B6-BAEF-AAA0A95F54ED}"/>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97859" y="2693787"/>
            <a:ext cx="828000" cy="861119"/>
          </a:xfrm>
          <a:prstGeom prst="ellipse">
            <a:avLst/>
          </a:prstGeom>
          <a:ln w="6350" cap="rnd">
            <a:solidFill>
              <a:schemeClr val="bg1">
                <a:lumMod val="85000"/>
              </a:schemeClr>
            </a:solidFill>
          </a:ln>
          <a:effectLst>
            <a:glow>
              <a:schemeClr val="accent1">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Ellips 20" descr="En bild som visar person, kvinna, kläder, utomhus&#10;&#10;Automatiskt genererad beskrivning">
            <a:extLst>
              <a:ext uri="{FF2B5EF4-FFF2-40B4-BE49-F238E27FC236}">
                <a16:creationId xmlns:a16="http://schemas.microsoft.com/office/drawing/2014/main" id="{952E1379-4DEF-4088-822E-E1F885616937}"/>
              </a:ext>
            </a:extLst>
          </p:cNvPr>
          <p:cNvSpPr>
            <a:spLocks noChangeAspect="1"/>
          </p:cNvSpPr>
          <p:nvPr/>
        </p:nvSpPr>
        <p:spPr>
          <a:xfrm>
            <a:off x="561017" y="3711065"/>
            <a:ext cx="864842" cy="828000"/>
          </a:xfrm>
          <a:prstGeom prst="ellipse">
            <a:avLst/>
          </a:prstGeom>
          <a:blipFill>
            <a:blip r:embed="rId15"/>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06714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B3CAFD-C637-4CAA-82B2-DE991A203559}"/>
              </a:ext>
            </a:extLst>
          </p:cNvPr>
          <p:cNvSpPr>
            <a:spLocks noGrp="1"/>
          </p:cNvSpPr>
          <p:nvPr>
            <p:ph type="ctrTitle"/>
          </p:nvPr>
        </p:nvSpPr>
        <p:spPr>
          <a:xfrm>
            <a:off x="1524524" y="702894"/>
            <a:ext cx="9144000" cy="704515"/>
          </a:xfrm>
        </p:spPr>
        <p:txBody>
          <a:bodyPr anchor="t">
            <a:noAutofit/>
          </a:bodyPr>
          <a:lstStyle/>
          <a:p>
            <a:pPr algn="ctr"/>
            <a:r>
              <a:rPr lang="en-GB" sz="4800" b="1">
                <a:solidFill>
                  <a:schemeClr val="bg1"/>
                </a:solidFill>
                <a:latin typeface="Montserrat" pitchFamily="2" charset="77"/>
                <a:ea typeface="Roboto Slab" pitchFamily="2" charset="0"/>
              </a:rPr>
              <a:t>Board OF DIRECTORS</a:t>
            </a:r>
          </a:p>
        </p:txBody>
      </p:sp>
      <p:sp>
        <p:nvSpPr>
          <p:cNvPr id="6" name="Rectangle 2">
            <a:extLst>
              <a:ext uri="{FF2B5EF4-FFF2-40B4-BE49-F238E27FC236}">
                <a16:creationId xmlns:a16="http://schemas.microsoft.com/office/drawing/2014/main" id="{5119966B-C3F8-4481-80F8-A200D6030C16}"/>
              </a:ext>
            </a:extLst>
          </p:cNvPr>
          <p:cNvSpPr>
            <a:spLocks noChangeArrowheads="1"/>
          </p:cNvSpPr>
          <p:nvPr/>
        </p:nvSpPr>
        <p:spPr bwMode="auto">
          <a:xfrm>
            <a:off x="1468272" y="4309185"/>
            <a:ext cx="4587549" cy="917434"/>
          </a:xfrm>
          <a:prstGeom prst="rect">
            <a:avLst/>
          </a:prstGeom>
          <a:noFill/>
          <a:ln>
            <a:noFill/>
          </a:ln>
        </p:spPr>
        <p:txBody>
          <a:bodyPr lIns="47819" tIns="86601" rIns="86601" bIns="86601"/>
          <a:lstStyle/>
          <a:p>
            <a:pPr>
              <a:spcBef>
                <a:spcPct val="0"/>
              </a:spcBef>
              <a:spcAft>
                <a:spcPct val="50000"/>
              </a:spcAft>
              <a:buClr>
                <a:prstClr val="black"/>
              </a:buClr>
            </a:pPr>
            <a:endParaRPr lang="en-US" sz="1100">
              <a:solidFill>
                <a:prstClr val="black"/>
              </a:solidFill>
            </a:endParaRPr>
          </a:p>
        </p:txBody>
      </p:sp>
      <p:sp>
        <p:nvSpPr>
          <p:cNvPr id="13" name="TextBox 12">
            <a:extLst>
              <a:ext uri="{FF2B5EF4-FFF2-40B4-BE49-F238E27FC236}">
                <a16:creationId xmlns:a16="http://schemas.microsoft.com/office/drawing/2014/main" id="{45D2284A-3BD1-4C41-B33B-37BEB29F8277}"/>
              </a:ext>
            </a:extLst>
          </p:cNvPr>
          <p:cNvSpPr txBox="1"/>
          <p:nvPr/>
        </p:nvSpPr>
        <p:spPr>
          <a:xfrm>
            <a:off x="1477008" y="4394542"/>
            <a:ext cx="4587549" cy="827670"/>
          </a:xfrm>
          <a:prstGeom prst="rect">
            <a:avLst/>
          </a:prstGeom>
          <a:noFill/>
        </p:spPr>
        <p:txBody>
          <a:bodyPr wrap="square" lIns="72000" tIns="72000" rIns="72000" bIns="72000" rtlCol="0" anchor="t" anchorCtr="0">
            <a:noAutofit/>
          </a:bodyPr>
          <a:lstStyle/>
          <a:p>
            <a:r>
              <a:rPr lang="en-GB" sz="1100" b="1" err="1">
                <a:solidFill>
                  <a:schemeClr val="bg1"/>
                </a:solidFill>
              </a:rPr>
              <a:t>Olle</a:t>
            </a:r>
            <a:r>
              <a:rPr lang="en-GB" sz="1100" b="1">
                <a:solidFill>
                  <a:schemeClr val="bg1"/>
                </a:solidFill>
              </a:rPr>
              <a:t> </a:t>
            </a:r>
            <a:r>
              <a:rPr lang="en-GB" sz="1100" b="1" err="1">
                <a:solidFill>
                  <a:schemeClr val="bg1"/>
                </a:solidFill>
              </a:rPr>
              <a:t>Isberg</a:t>
            </a:r>
            <a:r>
              <a:rPr lang="en-GB" sz="1100" b="1">
                <a:solidFill>
                  <a:schemeClr val="bg1"/>
                </a:solidFill>
              </a:rPr>
              <a:t>, Member Board of Directors</a:t>
            </a:r>
          </a:p>
          <a:p>
            <a:pPr marL="177800" indent="-177800">
              <a:buFont typeface="Wingdings" panose="05000000000000000000" pitchFamily="2" charset="2"/>
              <a:buChar char="§"/>
            </a:pPr>
            <a:r>
              <a:rPr lang="en-US" sz="1100">
                <a:solidFill>
                  <a:schemeClr val="bg1"/>
                </a:solidFill>
              </a:rPr>
              <a:t>Member of the Board of Directors since 2002</a:t>
            </a:r>
          </a:p>
          <a:p>
            <a:pPr marL="177800" indent="-177800">
              <a:buFont typeface="Wingdings" panose="05000000000000000000" pitchFamily="2" charset="2"/>
              <a:buChar char="§"/>
            </a:pPr>
            <a:r>
              <a:rPr lang="en-US" sz="1100">
                <a:solidFill>
                  <a:schemeClr val="bg1"/>
                </a:solidFill>
              </a:rPr>
              <a:t>Stockholm School of Economics, Stockholm</a:t>
            </a:r>
          </a:p>
          <a:p>
            <a:pPr marL="177800" indent="-177800">
              <a:buFont typeface="Wingdings" panose="05000000000000000000" pitchFamily="2" charset="2"/>
              <a:buChar char="§"/>
            </a:pPr>
            <a:r>
              <a:rPr lang="en-US" sz="1100">
                <a:solidFill>
                  <a:schemeClr val="bg1"/>
                </a:solidFill>
              </a:rPr>
              <a:t>2 100 000 shares</a:t>
            </a:r>
          </a:p>
        </p:txBody>
      </p:sp>
      <p:sp>
        <p:nvSpPr>
          <p:cNvPr id="15" name="TextBox 14">
            <a:extLst>
              <a:ext uri="{FF2B5EF4-FFF2-40B4-BE49-F238E27FC236}">
                <a16:creationId xmlns:a16="http://schemas.microsoft.com/office/drawing/2014/main" id="{18A9A733-49CA-4DDF-815A-36B84B56ACF7}"/>
              </a:ext>
            </a:extLst>
          </p:cNvPr>
          <p:cNvSpPr txBox="1"/>
          <p:nvPr/>
        </p:nvSpPr>
        <p:spPr>
          <a:xfrm>
            <a:off x="1508450" y="3447670"/>
            <a:ext cx="4587550" cy="917434"/>
          </a:xfrm>
          <a:prstGeom prst="rect">
            <a:avLst/>
          </a:prstGeom>
          <a:noFill/>
        </p:spPr>
        <p:txBody>
          <a:bodyPr wrap="square" lIns="72000" tIns="72000" rIns="72000" bIns="72000" rtlCol="0" anchor="t" anchorCtr="0">
            <a:noAutofit/>
          </a:bodyPr>
          <a:lstStyle/>
          <a:p>
            <a:pPr>
              <a:buClr>
                <a:schemeClr val="accent6"/>
              </a:buClr>
            </a:pPr>
            <a:r>
              <a:rPr lang="en-GB" sz="1100" b="1">
                <a:solidFill>
                  <a:schemeClr val="bg1"/>
                </a:solidFill>
              </a:rPr>
              <a:t>Samir Taha, Member Board of Directors, Chairman</a:t>
            </a:r>
          </a:p>
          <a:p>
            <a:pPr marL="177800" indent="-177800">
              <a:buFont typeface="Wingdings" panose="05000000000000000000" pitchFamily="2" charset="2"/>
              <a:buChar char="§"/>
            </a:pPr>
            <a:r>
              <a:rPr lang="en-US" sz="1100">
                <a:solidFill>
                  <a:schemeClr val="bg1"/>
                </a:solidFill>
              </a:rPr>
              <a:t>Member of the Board of Directors since 2000</a:t>
            </a:r>
          </a:p>
          <a:p>
            <a:pPr marL="177800" indent="-177800">
              <a:buFont typeface="Wingdings" panose="05000000000000000000" pitchFamily="2" charset="2"/>
              <a:buChar char="§"/>
            </a:pPr>
            <a:r>
              <a:rPr lang="en-US" sz="1100">
                <a:solidFill>
                  <a:schemeClr val="bg1"/>
                </a:solidFill>
              </a:rPr>
              <a:t>MSc in Economics, Uppsala University</a:t>
            </a:r>
          </a:p>
          <a:p>
            <a:pPr marL="177800" indent="-177800">
              <a:buFont typeface="Wingdings" panose="05000000000000000000" pitchFamily="2" charset="2"/>
              <a:buChar char="§"/>
            </a:pPr>
            <a:r>
              <a:rPr lang="en-US" sz="1100">
                <a:solidFill>
                  <a:schemeClr val="bg1"/>
                </a:solidFill>
              </a:rPr>
              <a:t>320 519 shares</a:t>
            </a:r>
          </a:p>
        </p:txBody>
      </p:sp>
      <p:cxnSp>
        <p:nvCxnSpPr>
          <p:cNvPr id="20" name="Straight Connector 19">
            <a:extLst>
              <a:ext uri="{FF2B5EF4-FFF2-40B4-BE49-F238E27FC236}">
                <a16:creationId xmlns:a16="http://schemas.microsoft.com/office/drawing/2014/main" id="{07C626FA-EECE-B042-8B55-51CBD38A6E80}"/>
              </a:ext>
            </a:extLst>
          </p:cNvPr>
          <p:cNvCxnSpPr>
            <a:cxnSpLocks/>
          </p:cNvCxnSpPr>
          <p:nvPr/>
        </p:nvCxnSpPr>
        <p:spPr>
          <a:xfrm>
            <a:off x="5294376" y="1443280"/>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045069E6-59B8-4070-AB55-342D17F99F0D}"/>
              </a:ext>
            </a:extLst>
          </p:cNvPr>
          <p:cNvSpPr>
            <a:spLocks noChangeArrowheads="1"/>
          </p:cNvSpPr>
          <p:nvPr/>
        </p:nvSpPr>
        <p:spPr bwMode="auto">
          <a:xfrm>
            <a:off x="1468272" y="2348880"/>
            <a:ext cx="4587549" cy="917434"/>
          </a:xfrm>
          <a:prstGeom prst="rect">
            <a:avLst/>
          </a:prstGeom>
          <a:noFill/>
          <a:ln>
            <a:noFill/>
          </a:ln>
        </p:spPr>
        <p:txBody>
          <a:bodyPr lIns="47819" tIns="86601" rIns="86601" bIns="86601"/>
          <a:lstStyle/>
          <a:p>
            <a:pPr>
              <a:spcBef>
                <a:spcPct val="0"/>
              </a:spcBef>
              <a:spcAft>
                <a:spcPct val="50000"/>
              </a:spcAft>
              <a:buClr>
                <a:prstClr val="black"/>
              </a:buClr>
            </a:pPr>
            <a:endParaRPr lang="en-US" sz="1100">
              <a:solidFill>
                <a:prstClr val="black"/>
              </a:solidFill>
            </a:endParaRPr>
          </a:p>
        </p:txBody>
      </p:sp>
      <p:sp>
        <p:nvSpPr>
          <p:cNvPr id="29" name="TextBox 28">
            <a:extLst>
              <a:ext uri="{FF2B5EF4-FFF2-40B4-BE49-F238E27FC236}">
                <a16:creationId xmlns:a16="http://schemas.microsoft.com/office/drawing/2014/main" id="{FDFB29D4-043A-4FC7-976E-78D0825AF8E8}"/>
              </a:ext>
            </a:extLst>
          </p:cNvPr>
          <p:cNvSpPr txBox="1"/>
          <p:nvPr/>
        </p:nvSpPr>
        <p:spPr>
          <a:xfrm>
            <a:off x="1484478" y="2204863"/>
            <a:ext cx="4587549" cy="1155623"/>
          </a:xfrm>
          <a:prstGeom prst="rect">
            <a:avLst/>
          </a:prstGeom>
          <a:noFill/>
        </p:spPr>
        <p:txBody>
          <a:bodyPr wrap="square" lIns="72000" tIns="72000" rIns="72000" bIns="72000" rtlCol="0" anchor="t" anchorCtr="0">
            <a:noAutofit/>
          </a:bodyPr>
          <a:lstStyle/>
          <a:p>
            <a:r>
              <a:rPr lang="en-GB" sz="1100" b="1" err="1">
                <a:solidFill>
                  <a:schemeClr val="bg1"/>
                </a:solidFill>
              </a:rPr>
              <a:t>Niklas</a:t>
            </a:r>
            <a:r>
              <a:rPr lang="en-GB" sz="1100" b="1">
                <a:solidFill>
                  <a:schemeClr val="bg1"/>
                </a:solidFill>
              </a:rPr>
              <a:t> Lundqvist, Member Board of Directors</a:t>
            </a:r>
          </a:p>
          <a:p>
            <a:pPr marL="177800" indent="-177800">
              <a:buFont typeface="Wingdings" panose="05000000000000000000" pitchFamily="2" charset="2"/>
              <a:buChar char="§"/>
            </a:pPr>
            <a:r>
              <a:rPr lang="en-US" sz="1100">
                <a:solidFill>
                  <a:schemeClr val="bg1"/>
                </a:solidFill>
              </a:rPr>
              <a:t>CEO, founder and member of the Board of Directors since 1999</a:t>
            </a:r>
          </a:p>
          <a:p>
            <a:pPr marL="177800" indent="-177800">
              <a:buFont typeface="Wingdings" panose="05000000000000000000" pitchFamily="2" charset="2"/>
              <a:buChar char="§"/>
            </a:pPr>
            <a:r>
              <a:rPr lang="en-US" sz="1100">
                <a:solidFill>
                  <a:schemeClr val="bg1"/>
                </a:solidFill>
              </a:rPr>
              <a:t>Bachelor of Laws and LLM, Uppsala University and Maastricht University Economics Gothenburg School of Business, Uppsala University</a:t>
            </a:r>
          </a:p>
          <a:p>
            <a:pPr marL="177800" indent="-177800">
              <a:buFont typeface="Wingdings" panose="05000000000000000000" pitchFamily="2" charset="2"/>
              <a:buChar char="§"/>
            </a:pPr>
            <a:r>
              <a:rPr lang="en-US" sz="1100">
                <a:solidFill>
                  <a:schemeClr val="bg1"/>
                </a:solidFill>
              </a:rPr>
              <a:t>1 111 550 shares</a:t>
            </a:r>
          </a:p>
        </p:txBody>
      </p:sp>
      <p:sp>
        <p:nvSpPr>
          <p:cNvPr id="36" name="Rectangle 2">
            <a:extLst>
              <a:ext uri="{FF2B5EF4-FFF2-40B4-BE49-F238E27FC236}">
                <a16:creationId xmlns:a16="http://schemas.microsoft.com/office/drawing/2014/main" id="{4B5323AD-E053-4220-97DC-DD11FA257244}"/>
              </a:ext>
            </a:extLst>
          </p:cNvPr>
          <p:cNvSpPr>
            <a:spLocks noChangeArrowheads="1"/>
          </p:cNvSpPr>
          <p:nvPr/>
        </p:nvSpPr>
        <p:spPr bwMode="auto">
          <a:xfrm>
            <a:off x="7084896" y="3326231"/>
            <a:ext cx="4587549" cy="917434"/>
          </a:xfrm>
          <a:prstGeom prst="rect">
            <a:avLst/>
          </a:prstGeom>
          <a:noFill/>
          <a:ln>
            <a:noFill/>
          </a:ln>
        </p:spPr>
        <p:txBody>
          <a:bodyPr lIns="47819" tIns="86601" rIns="86601" bIns="86601"/>
          <a:lstStyle/>
          <a:p>
            <a:pPr>
              <a:spcBef>
                <a:spcPct val="0"/>
              </a:spcBef>
              <a:spcAft>
                <a:spcPct val="50000"/>
              </a:spcAft>
              <a:buClr>
                <a:prstClr val="black"/>
              </a:buClr>
            </a:pPr>
            <a:endParaRPr lang="en-US" sz="1100">
              <a:solidFill>
                <a:prstClr val="black"/>
              </a:solidFill>
            </a:endParaRPr>
          </a:p>
        </p:txBody>
      </p:sp>
      <p:sp>
        <p:nvSpPr>
          <p:cNvPr id="38" name="TextBox 37">
            <a:extLst>
              <a:ext uri="{FF2B5EF4-FFF2-40B4-BE49-F238E27FC236}">
                <a16:creationId xmlns:a16="http://schemas.microsoft.com/office/drawing/2014/main" id="{BAFCF1DC-BCC7-4834-979E-F1DF06F5F87E}"/>
              </a:ext>
            </a:extLst>
          </p:cNvPr>
          <p:cNvSpPr txBox="1"/>
          <p:nvPr/>
        </p:nvSpPr>
        <p:spPr>
          <a:xfrm>
            <a:off x="7093632" y="3328379"/>
            <a:ext cx="4587549" cy="827670"/>
          </a:xfrm>
          <a:prstGeom prst="rect">
            <a:avLst/>
          </a:prstGeom>
          <a:noFill/>
        </p:spPr>
        <p:txBody>
          <a:bodyPr wrap="square" lIns="72000" tIns="72000" rIns="72000" bIns="72000" rtlCol="0" anchor="t" anchorCtr="0">
            <a:noAutofit/>
          </a:bodyPr>
          <a:lstStyle/>
          <a:p>
            <a:r>
              <a:rPr lang="en-GB" sz="1100" b="1">
                <a:solidFill>
                  <a:schemeClr val="bg1"/>
                </a:solidFill>
              </a:rPr>
              <a:t>Claudio </a:t>
            </a:r>
            <a:r>
              <a:rPr lang="en-GB" sz="1100" b="1" err="1">
                <a:solidFill>
                  <a:schemeClr val="bg1"/>
                </a:solidFill>
              </a:rPr>
              <a:t>Simatovic</a:t>
            </a:r>
            <a:r>
              <a:rPr lang="en-GB" sz="1100" b="1">
                <a:solidFill>
                  <a:schemeClr val="bg1"/>
                </a:solidFill>
              </a:rPr>
              <a:t>, Member Board of Directors</a:t>
            </a:r>
          </a:p>
          <a:p>
            <a:pPr marL="177800" indent="-177800">
              <a:buFont typeface="Wingdings" panose="05000000000000000000" pitchFamily="2" charset="2"/>
              <a:buChar char="§"/>
            </a:pPr>
            <a:r>
              <a:rPr lang="en-US" sz="1100">
                <a:solidFill>
                  <a:schemeClr val="bg1"/>
                </a:solidFill>
              </a:rPr>
              <a:t>Member of the Board of Directors since 2020</a:t>
            </a:r>
          </a:p>
          <a:p>
            <a:pPr marL="177800" indent="-177800">
              <a:buFont typeface="Wingdings" panose="05000000000000000000" pitchFamily="2" charset="2"/>
              <a:buChar char="§"/>
            </a:pPr>
            <a:r>
              <a:rPr lang="en-US" sz="1100">
                <a:solidFill>
                  <a:schemeClr val="bg1"/>
                </a:solidFill>
              </a:rPr>
              <a:t>Founder and previous CEO of several companies including Retain24 Sverige AB </a:t>
            </a:r>
          </a:p>
          <a:p>
            <a:pPr marL="177800" indent="-177800">
              <a:buFont typeface="Wingdings" panose="05000000000000000000" pitchFamily="2" charset="2"/>
              <a:buChar char="§"/>
            </a:pPr>
            <a:r>
              <a:rPr lang="en-US" sz="1100">
                <a:solidFill>
                  <a:schemeClr val="bg1"/>
                </a:solidFill>
              </a:rPr>
              <a:t>132 211 shares</a:t>
            </a:r>
          </a:p>
          <a:p>
            <a:pPr marL="177800" indent="-177800">
              <a:buFont typeface="Wingdings" panose="05000000000000000000" pitchFamily="2" charset="2"/>
              <a:buChar char="§"/>
            </a:pPr>
            <a:endParaRPr lang="en-US" sz="1100">
              <a:solidFill>
                <a:schemeClr val="bg1"/>
              </a:solidFill>
            </a:endParaRPr>
          </a:p>
        </p:txBody>
      </p:sp>
      <p:sp>
        <p:nvSpPr>
          <p:cNvPr id="40" name="TextBox 39">
            <a:extLst>
              <a:ext uri="{FF2B5EF4-FFF2-40B4-BE49-F238E27FC236}">
                <a16:creationId xmlns:a16="http://schemas.microsoft.com/office/drawing/2014/main" id="{FA64E16D-E00E-4905-9075-77BAE21A4A2F}"/>
              </a:ext>
            </a:extLst>
          </p:cNvPr>
          <p:cNvSpPr txBox="1"/>
          <p:nvPr/>
        </p:nvSpPr>
        <p:spPr>
          <a:xfrm>
            <a:off x="7093633" y="4393925"/>
            <a:ext cx="4587550" cy="917434"/>
          </a:xfrm>
          <a:prstGeom prst="rect">
            <a:avLst/>
          </a:prstGeom>
          <a:noFill/>
        </p:spPr>
        <p:txBody>
          <a:bodyPr wrap="square" lIns="72000" tIns="72000" rIns="72000" bIns="72000" rtlCol="0" anchor="t" anchorCtr="0">
            <a:noAutofit/>
          </a:bodyPr>
          <a:lstStyle/>
          <a:p>
            <a:pPr>
              <a:buClr>
                <a:schemeClr val="accent6"/>
              </a:buClr>
            </a:pPr>
            <a:r>
              <a:rPr lang="en-GB" sz="1100" b="1">
                <a:solidFill>
                  <a:schemeClr val="bg1"/>
                </a:solidFill>
              </a:rPr>
              <a:t>Peter </a:t>
            </a:r>
            <a:r>
              <a:rPr lang="en-GB" sz="1100" b="1" err="1">
                <a:solidFill>
                  <a:schemeClr val="bg1"/>
                </a:solidFill>
              </a:rPr>
              <a:t>Borsos</a:t>
            </a:r>
            <a:r>
              <a:rPr lang="en-GB" sz="1100" b="1">
                <a:solidFill>
                  <a:schemeClr val="bg1"/>
                </a:solidFill>
              </a:rPr>
              <a:t>, Member Board of Directors</a:t>
            </a:r>
          </a:p>
          <a:p>
            <a:pPr marL="177800" indent="-177800">
              <a:buFont typeface="Wingdings" panose="05000000000000000000" pitchFamily="2" charset="2"/>
              <a:buChar char="§"/>
            </a:pPr>
            <a:r>
              <a:rPr lang="en-US" sz="1100">
                <a:solidFill>
                  <a:schemeClr val="bg1"/>
                </a:solidFill>
              </a:rPr>
              <a:t>Member of the Board of Directors since 2020</a:t>
            </a:r>
          </a:p>
          <a:p>
            <a:pPr marL="177800" indent="-177800">
              <a:buFont typeface="Wingdings" panose="05000000000000000000" pitchFamily="2" charset="2"/>
              <a:buChar char="§"/>
            </a:pPr>
            <a:r>
              <a:rPr lang="en-US" sz="1100">
                <a:solidFill>
                  <a:schemeClr val="bg1"/>
                </a:solidFill>
              </a:rPr>
              <a:t>Economics Master of Economics (</a:t>
            </a:r>
            <a:r>
              <a:rPr lang="en-US" sz="1100" err="1">
                <a:solidFill>
                  <a:schemeClr val="bg1"/>
                </a:solidFill>
              </a:rPr>
              <a:t>Örebro</a:t>
            </a:r>
            <a:r>
              <a:rPr lang="en-US" sz="1100">
                <a:solidFill>
                  <a:schemeClr val="bg1"/>
                </a:solidFill>
              </a:rPr>
              <a:t> University, </a:t>
            </a:r>
            <a:r>
              <a:rPr lang="en-US" sz="1100" err="1">
                <a:solidFill>
                  <a:schemeClr val="bg1"/>
                </a:solidFill>
              </a:rPr>
              <a:t>Freie</a:t>
            </a:r>
            <a:r>
              <a:rPr lang="en-US" sz="1100">
                <a:solidFill>
                  <a:schemeClr val="bg1"/>
                </a:solidFill>
              </a:rPr>
              <a:t> Universität Berlin and University of Massachusetts)</a:t>
            </a:r>
          </a:p>
          <a:p>
            <a:pPr marL="177800" indent="-177800">
              <a:buFont typeface="Wingdings" panose="05000000000000000000" pitchFamily="2" charset="2"/>
              <a:buChar char="§"/>
            </a:pPr>
            <a:r>
              <a:rPr lang="en-US" sz="1100">
                <a:solidFill>
                  <a:schemeClr val="bg1"/>
                </a:solidFill>
              </a:rPr>
              <a:t>49 000 Shares</a:t>
            </a:r>
          </a:p>
        </p:txBody>
      </p:sp>
      <p:sp>
        <p:nvSpPr>
          <p:cNvPr id="41" name="Rectangle 2">
            <a:extLst>
              <a:ext uri="{FF2B5EF4-FFF2-40B4-BE49-F238E27FC236}">
                <a16:creationId xmlns:a16="http://schemas.microsoft.com/office/drawing/2014/main" id="{E09AC54E-CE99-4BE0-BBCE-A3C30CEF4862}"/>
              </a:ext>
            </a:extLst>
          </p:cNvPr>
          <p:cNvSpPr>
            <a:spLocks noChangeArrowheads="1"/>
          </p:cNvSpPr>
          <p:nvPr/>
        </p:nvSpPr>
        <p:spPr bwMode="auto">
          <a:xfrm>
            <a:off x="7084896" y="2348880"/>
            <a:ext cx="4587549" cy="917434"/>
          </a:xfrm>
          <a:prstGeom prst="rect">
            <a:avLst/>
          </a:prstGeom>
          <a:noFill/>
          <a:ln>
            <a:noFill/>
          </a:ln>
        </p:spPr>
        <p:txBody>
          <a:bodyPr lIns="47819" tIns="86601" rIns="86601" bIns="86601"/>
          <a:lstStyle/>
          <a:p>
            <a:pPr>
              <a:spcBef>
                <a:spcPct val="0"/>
              </a:spcBef>
              <a:spcAft>
                <a:spcPct val="50000"/>
              </a:spcAft>
              <a:buClr>
                <a:prstClr val="black"/>
              </a:buClr>
            </a:pPr>
            <a:endParaRPr lang="en-US" sz="1100">
              <a:solidFill>
                <a:prstClr val="black"/>
              </a:solidFill>
            </a:endParaRPr>
          </a:p>
        </p:txBody>
      </p:sp>
      <p:sp>
        <p:nvSpPr>
          <p:cNvPr id="43" name="TextBox 42">
            <a:extLst>
              <a:ext uri="{FF2B5EF4-FFF2-40B4-BE49-F238E27FC236}">
                <a16:creationId xmlns:a16="http://schemas.microsoft.com/office/drawing/2014/main" id="{F0C5EB9A-216E-45ED-BB38-42FD0669778E}"/>
              </a:ext>
            </a:extLst>
          </p:cNvPr>
          <p:cNvSpPr txBox="1"/>
          <p:nvPr/>
        </p:nvSpPr>
        <p:spPr>
          <a:xfrm>
            <a:off x="7124527" y="2204864"/>
            <a:ext cx="4587549" cy="977351"/>
          </a:xfrm>
          <a:prstGeom prst="rect">
            <a:avLst/>
          </a:prstGeom>
          <a:noFill/>
        </p:spPr>
        <p:txBody>
          <a:bodyPr wrap="square" lIns="72000" tIns="72000" rIns="72000" bIns="72000" rtlCol="0" anchor="t" anchorCtr="0">
            <a:noAutofit/>
          </a:bodyPr>
          <a:lstStyle/>
          <a:p>
            <a:r>
              <a:rPr lang="en-GB" sz="1100" b="1">
                <a:solidFill>
                  <a:schemeClr val="bg1"/>
                </a:solidFill>
              </a:rPr>
              <a:t>Charlotte Eisner, Member Board of Directors</a:t>
            </a:r>
          </a:p>
          <a:p>
            <a:pPr marL="177800" indent="-177800">
              <a:buFont typeface="Wingdings" panose="05000000000000000000" pitchFamily="2" charset="2"/>
              <a:buChar char="§"/>
            </a:pPr>
            <a:r>
              <a:rPr lang="en-US" sz="1100">
                <a:solidFill>
                  <a:schemeClr val="bg1"/>
                </a:solidFill>
              </a:rPr>
              <a:t>Member of the Board of Directors since 2017</a:t>
            </a:r>
          </a:p>
          <a:p>
            <a:pPr marL="177800" indent="-177800">
              <a:buFont typeface="Wingdings" panose="05000000000000000000" pitchFamily="2" charset="2"/>
              <a:buChar char="§"/>
            </a:pPr>
            <a:r>
              <a:rPr lang="en-US" sz="1100">
                <a:solidFill>
                  <a:schemeClr val="bg1"/>
                </a:solidFill>
              </a:rPr>
              <a:t>Master of Science in Business Administration, School of Business, Economics and Law at the University of Gothenburg</a:t>
            </a:r>
          </a:p>
          <a:p>
            <a:pPr marL="177800" indent="-177800">
              <a:buFont typeface="Wingdings" panose="05000000000000000000" pitchFamily="2" charset="2"/>
              <a:buChar char="§"/>
            </a:pPr>
            <a:r>
              <a:rPr lang="en-US" sz="1100">
                <a:solidFill>
                  <a:schemeClr val="bg1"/>
                </a:solidFill>
              </a:rPr>
              <a:t>0 shares</a:t>
            </a:r>
          </a:p>
          <a:p>
            <a:pPr marL="177800" indent="-177800">
              <a:buFont typeface="Wingdings" panose="05000000000000000000" pitchFamily="2" charset="2"/>
              <a:buChar char="§"/>
            </a:pPr>
            <a:endParaRPr lang="en-US" sz="1100">
              <a:solidFill>
                <a:schemeClr val="bg1"/>
              </a:solidFill>
            </a:endParaRPr>
          </a:p>
        </p:txBody>
      </p:sp>
      <p:pic>
        <p:nvPicPr>
          <p:cNvPr id="16" name="Bildobjekt 15" descr="En bild som visar person, person, inomhus, kostym&#10;&#10;Automatiskt genererad beskrivning">
            <a:extLst>
              <a:ext uri="{FF2B5EF4-FFF2-40B4-BE49-F238E27FC236}">
                <a16:creationId xmlns:a16="http://schemas.microsoft.com/office/drawing/2014/main" id="{E061A353-3849-4A88-94D4-1F45324414D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35201" r="17347" b="28256"/>
          <a:stretch/>
        </p:blipFill>
        <p:spPr>
          <a:xfrm>
            <a:off x="532406" y="4459755"/>
            <a:ext cx="828000" cy="828000"/>
          </a:xfrm>
          <a:prstGeom prst="ellipse">
            <a:avLst/>
          </a:prstGeom>
          <a:noFill/>
          <a:ln w="6350" cap="rnd">
            <a:solidFill>
              <a:schemeClr val="bg1">
                <a:lumMod val="85000"/>
              </a:schemeClr>
            </a:solidFill>
          </a:ln>
          <a:effectLst>
            <a:outerShdw blurRad="50800" dist="38100" dir="2700000" algn="tl" rotWithShape="0">
              <a:prstClr val="black">
                <a:alpha val="40000"/>
              </a:prstClr>
            </a:outerShdw>
          </a:effectLst>
        </p:spPr>
      </p:pic>
      <p:pic>
        <p:nvPicPr>
          <p:cNvPr id="17" name="Bildobjekt 16" descr="En bild som visar person, vägg, person, inomhus&#10;&#10;Automatiskt genererad beskrivning">
            <a:extLst>
              <a:ext uri="{FF2B5EF4-FFF2-40B4-BE49-F238E27FC236}">
                <a16:creationId xmlns:a16="http://schemas.microsoft.com/office/drawing/2014/main" id="{8C02809C-C3C6-4342-8CCD-CBE42FFA9DD2}"/>
              </a:ext>
            </a:extLst>
          </p:cNvPr>
          <p:cNvPicPr>
            <a:picLocks noChangeAspect="1"/>
          </p:cNvPicPr>
          <p:nvPr/>
        </p:nvPicPr>
        <p:blipFill rotWithShape="1">
          <a:blip r:embed="rId5"/>
          <a:srcRect/>
          <a:stretch/>
        </p:blipFill>
        <p:spPr>
          <a:xfrm>
            <a:off x="532406" y="3387728"/>
            <a:ext cx="828000" cy="828000"/>
          </a:xfrm>
          <a:prstGeom prst="ellipse">
            <a:avLst/>
          </a:prstGeom>
          <a:noFill/>
          <a:ln w="6350" cap="rnd">
            <a:solidFill>
              <a:schemeClr val="bg1">
                <a:lumMod val="85000"/>
              </a:schemeClr>
            </a:solidFill>
          </a:ln>
          <a:effectLst>
            <a:outerShdw blurRad="50800" dist="38100" dir="2700000" algn="tl" rotWithShape="0">
              <a:prstClr val="black">
                <a:alpha val="40000"/>
              </a:prstClr>
            </a:outerShdw>
          </a:effectLst>
        </p:spPr>
      </p:pic>
      <p:pic>
        <p:nvPicPr>
          <p:cNvPr id="18" name="Bildobjekt 17" descr="En bild som visar golv, vägg, kläder, inomhus&#10;&#10;Automatiskt genererad beskrivning">
            <a:extLst>
              <a:ext uri="{FF2B5EF4-FFF2-40B4-BE49-F238E27FC236}">
                <a16:creationId xmlns:a16="http://schemas.microsoft.com/office/drawing/2014/main" id="{F0115BF8-6F46-4489-A6C6-A08CD79C9291}"/>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33745" t="5940" r="18370" b="58054"/>
          <a:stretch/>
        </p:blipFill>
        <p:spPr>
          <a:xfrm>
            <a:off x="6173381" y="2198745"/>
            <a:ext cx="828000" cy="828000"/>
          </a:xfrm>
          <a:prstGeom prst="ellipse">
            <a:avLst/>
          </a:prstGeom>
          <a:noFill/>
          <a:ln w="6350" cap="rnd">
            <a:solidFill>
              <a:schemeClr val="bg1">
                <a:lumMod val="85000"/>
              </a:schemeClr>
            </a:solidFill>
          </a:ln>
          <a:effectLst>
            <a:outerShdw blurRad="50800" dist="38100" dir="2700000" algn="tl" rotWithShape="0">
              <a:prstClr val="black">
                <a:alpha val="40000"/>
              </a:prstClr>
            </a:outerShdw>
          </a:effectLst>
        </p:spPr>
      </p:pic>
      <p:pic>
        <p:nvPicPr>
          <p:cNvPr id="19" name="Bildobjekt 18">
            <a:extLst>
              <a:ext uri="{FF2B5EF4-FFF2-40B4-BE49-F238E27FC236}">
                <a16:creationId xmlns:a16="http://schemas.microsoft.com/office/drawing/2014/main" id="{C364217A-966A-4EB8-9E63-AAE92C693AB1}"/>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t="1923" b="1923"/>
          <a:stretch/>
        </p:blipFill>
        <p:spPr>
          <a:xfrm>
            <a:off x="6184277" y="3363752"/>
            <a:ext cx="828000" cy="828000"/>
          </a:xfrm>
          <a:prstGeom prst="ellipse">
            <a:avLst/>
          </a:prstGeom>
          <a:noFill/>
          <a:ln w="6350" cap="rnd">
            <a:solidFill>
              <a:schemeClr val="bg1">
                <a:lumMod val="85000"/>
              </a:schemeClr>
            </a:solidFill>
          </a:ln>
          <a:effectLst>
            <a:outerShdw blurRad="50800" dist="38100" dir="2700000" algn="tl" rotWithShape="0">
              <a:prstClr val="black">
                <a:alpha val="40000"/>
              </a:prstClr>
            </a:outerShdw>
          </a:effectLst>
        </p:spPr>
      </p:pic>
      <p:pic>
        <p:nvPicPr>
          <p:cNvPr id="21" name="Bildobjekt 20">
            <a:extLst>
              <a:ext uri="{FF2B5EF4-FFF2-40B4-BE49-F238E27FC236}">
                <a16:creationId xmlns:a16="http://schemas.microsoft.com/office/drawing/2014/main" id="{DAC50F03-98B0-4079-A14B-3FD035DE7AE0}"/>
              </a:ext>
            </a:extLst>
          </p:cNvPr>
          <p:cNvPicPr>
            <a:picLocks noChangeAspect="1"/>
          </p:cNvPicPr>
          <p:nvPr/>
        </p:nvPicPr>
        <p:blipFill rotWithShape="1">
          <a:blip r:embed="rId10"/>
          <a:srcRect t="-654" b="12138"/>
          <a:stretch/>
        </p:blipFill>
        <p:spPr>
          <a:xfrm>
            <a:off x="6184277" y="4436061"/>
            <a:ext cx="828000" cy="828000"/>
          </a:xfrm>
          <a:prstGeom prst="ellipse">
            <a:avLst/>
          </a:prstGeom>
          <a:noFill/>
          <a:ln w="6350" cap="rnd">
            <a:solidFill>
              <a:schemeClr val="bg1">
                <a:lumMod val="85000"/>
              </a:schemeClr>
            </a:solidFill>
          </a:ln>
          <a:effectLst>
            <a:outerShdw blurRad="50800" dist="38100" dir="2700000" algn="tl" rotWithShape="0">
              <a:prstClr val="black">
                <a:alpha val="40000"/>
              </a:prstClr>
            </a:outerShdw>
          </a:effectLst>
        </p:spPr>
      </p:pic>
      <p:pic>
        <p:nvPicPr>
          <p:cNvPr id="22" name="Picture 2" descr="Niklas Lundqvist (@PointmanAwardit) | Twitter">
            <a:extLst>
              <a:ext uri="{FF2B5EF4-FFF2-40B4-BE49-F238E27FC236}">
                <a16:creationId xmlns:a16="http://schemas.microsoft.com/office/drawing/2014/main" id="{74C48D13-3970-4919-AFA2-290D9D3DF01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5124" y="2204864"/>
            <a:ext cx="828000" cy="828000"/>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52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25F33-D075-4D74-8C53-5F676668247F}"/>
              </a:ext>
            </a:extLst>
          </p:cNvPr>
          <p:cNvSpPr>
            <a:spLocks noGrp="1"/>
          </p:cNvSpPr>
          <p:nvPr>
            <p:ph type="ctrTitle"/>
          </p:nvPr>
        </p:nvSpPr>
        <p:spPr>
          <a:xfrm>
            <a:off x="623889" y="255296"/>
            <a:ext cx="10944224" cy="1225216"/>
          </a:xfrm>
        </p:spPr>
        <p:txBody>
          <a:bodyPr>
            <a:normAutofit/>
          </a:bodyPr>
          <a:lstStyle/>
          <a:p>
            <a:pPr algn="ctr"/>
            <a:r>
              <a:rPr lang="en-GB" sz="4800" b="1" dirty="0">
                <a:solidFill>
                  <a:schemeClr val="bg1"/>
                </a:solidFill>
                <a:latin typeface="Montserrat" pitchFamily="2" charset="77"/>
                <a:ea typeface="Roboto Slab" pitchFamily="2" charset="0"/>
              </a:rPr>
              <a:t>Largest Shareholders</a:t>
            </a:r>
            <a:br>
              <a:rPr lang="en-GB" sz="5500" b="1" dirty="0">
                <a:solidFill>
                  <a:schemeClr val="bg1"/>
                </a:solidFill>
                <a:latin typeface="Montserrat" pitchFamily="2" charset="77"/>
                <a:ea typeface="Roboto Slab" pitchFamily="2" charset="0"/>
              </a:rPr>
            </a:br>
            <a:r>
              <a:rPr lang="en-GB" sz="2000" dirty="0" err="1">
                <a:solidFill>
                  <a:schemeClr val="bg1"/>
                </a:solidFill>
                <a:latin typeface="Montserrat Light" pitchFamily="2" charset="77"/>
                <a:ea typeface="Roboto Slab" pitchFamily="2" charset="0"/>
              </a:rPr>
              <a:t>dECEMBER</a:t>
            </a:r>
            <a:r>
              <a:rPr lang="en-GB" sz="2000" dirty="0">
                <a:solidFill>
                  <a:schemeClr val="bg1"/>
                </a:solidFill>
                <a:latin typeface="Montserrat Light" pitchFamily="2" charset="77"/>
                <a:ea typeface="Roboto Slab" pitchFamily="2" charset="0"/>
              </a:rPr>
              <a:t> 30, 2021 </a:t>
            </a:r>
            <a:endParaRPr lang="en-GB" sz="2700" dirty="0">
              <a:solidFill>
                <a:schemeClr val="bg1"/>
              </a:solidFill>
              <a:latin typeface="Montserrat Light" pitchFamily="2" charset="77"/>
              <a:ea typeface="Roboto Slab" pitchFamily="2" charset="0"/>
            </a:endParaRPr>
          </a:p>
        </p:txBody>
      </p:sp>
      <p:cxnSp>
        <p:nvCxnSpPr>
          <p:cNvPr id="6" name="Straight Connector 5">
            <a:extLst>
              <a:ext uri="{FF2B5EF4-FFF2-40B4-BE49-F238E27FC236}">
                <a16:creationId xmlns:a16="http://schemas.microsoft.com/office/drawing/2014/main" id="{50975354-7B46-4E48-B6DE-DC5ECE1DCE31}"/>
              </a:ext>
            </a:extLst>
          </p:cNvPr>
          <p:cNvCxnSpPr>
            <a:cxnSpLocks/>
          </p:cNvCxnSpPr>
          <p:nvPr/>
        </p:nvCxnSpPr>
        <p:spPr>
          <a:xfrm>
            <a:off x="5268131" y="1445545"/>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1FFED5-F48A-4D94-8A73-69A7ECD71B9E}"/>
              </a:ext>
            </a:extLst>
          </p:cNvPr>
          <p:cNvSpPr txBox="1"/>
          <p:nvPr/>
        </p:nvSpPr>
        <p:spPr>
          <a:xfrm>
            <a:off x="273000" y="6460332"/>
            <a:ext cx="1808508" cy="215444"/>
          </a:xfrm>
          <a:prstGeom prst="rect">
            <a:avLst/>
          </a:prstGeom>
          <a:noFill/>
        </p:spPr>
        <p:txBody>
          <a:bodyPr wrap="none" rtlCol="0">
            <a:spAutoFit/>
          </a:bodyPr>
          <a:lstStyle/>
          <a:p>
            <a:r>
              <a:rPr lang="en-GB" sz="800" i="1" dirty="0">
                <a:solidFill>
                  <a:schemeClr val="bg1"/>
                </a:solidFill>
              </a:rPr>
              <a:t>Source: [Euroclear per 2021-12-30]</a:t>
            </a:r>
          </a:p>
        </p:txBody>
      </p:sp>
      <p:graphicFrame>
        <p:nvGraphicFramePr>
          <p:cNvPr id="9" name="Table 8">
            <a:extLst>
              <a:ext uri="{FF2B5EF4-FFF2-40B4-BE49-F238E27FC236}">
                <a16:creationId xmlns:a16="http://schemas.microsoft.com/office/drawing/2014/main" id="{8CF54B6C-E7FA-4705-9121-5B7BE925A256}"/>
              </a:ext>
            </a:extLst>
          </p:cNvPr>
          <p:cNvGraphicFramePr>
            <a:graphicFrameLocks noGrp="1"/>
          </p:cNvGraphicFramePr>
          <p:nvPr>
            <p:extLst>
              <p:ext uri="{D42A27DB-BD31-4B8C-83A1-F6EECF244321}">
                <p14:modId xmlns:p14="http://schemas.microsoft.com/office/powerpoint/2010/main" val="4165217167"/>
              </p:ext>
            </p:extLst>
          </p:nvPr>
        </p:nvGraphicFramePr>
        <p:xfrm>
          <a:off x="1847527" y="1862611"/>
          <a:ext cx="7920881" cy="3349762"/>
        </p:xfrm>
        <a:graphic>
          <a:graphicData uri="http://schemas.openxmlformats.org/drawingml/2006/table">
            <a:tbl>
              <a:tblPr/>
              <a:tblGrid>
                <a:gridCol w="4131771">
                  <a:extLst>
                    <a:ext uri="{9D8B030D-6E8A-4147-A177-3AD203B41FA5}">
                      <a16:colId xmlns:a16="http://schemas.microsoft.com/office/drawing/2014/main" val="634189250"/>
                    </a:ext>
                  </a:extLst>
                </a:gridCol>
                <a:gridCol w="1196821">
                  <a:extLst>
                    <a:ext uri="{9D8B030D-6E8A-4147-A177-3AD203B41FA5}">
                      <a16:colId xmlns:a16="http://schemas.microsoft.com/office/drawing/2014/main" val="1626149438"/>
                    </a:ext>
                  </a:extLst>
                </a:gridCol>
                <a:gridCol w="1333824">
                  <a:extLst>
                    <a:ext uri="{9D8B030D-6E8A-4147-A177-3AD203B41FA5}">
                      <a16:colId xmlns:a16="http://schemas.microsoft.com/office/drawing/2014/main" val="1562979697"/>
                    </a:ext>
                  </a:extLst>
                </a:gridCol>
                <a:gridCol w="1258465">
                  <a:extLst>
                    <a:ext uri="{9D8B030D-6E8A-4147-A177-3AD203B41FA5}">
                      <a16:colId xmlns:a16="http://schemas.microsoft.com/office/drawing/2014/main" val="1908734171"/>
                    </a:ext>
                  </a:extLst>
                </a:gridCol>
              </a:tblGrid>
              <a:tr h="257674">
                <a:tc>
                  <a:txBody>
                    <a:bodyPr/>
                    <a:lstStyle/>
                    <a:p>
                      <a:pPr algn="l" fontAlgn="b"/>
                      <a:r>
                        <a:rPr lang="en-GB" sz="1000" b="1" i="0" u="none" strike="noStrike">
                          <a:solidFill>
                            <a:schemeClr val="bg1"/>
                          </a:solidFill>
                          <a:effectLst/>
                          <a:latin typeface="+mn-lt"/>
                        </a:rPr>
                        <a:t>Shareholder</a:t>
                      </a:r>
                    </a:p>
                  </a:txBody>
                  <a:tcPr marL="9025" marR="9025" marT="90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err="1">
                          <a:solidFill>
                            <a:schemeClr val="bg1"/>
                          </a:solidFill>
                          <a:effectLst/>
                          <a:latin typeface="+mn-lt"/>
                        </a:rPr>
                        <a:t>Shares</a:t>
                      </a:r>
                      <a:endParaRPr lang="en-GB" sz="1000" b="1" i="0" u="none" strike="noStrike">
                        <a:solidFill>
                          <a:schemeClr val="bg1"/>
                        </a:solidFill>
                        <a:effectLst/>
                        <a:latin typeface="+mn-lt"/>
                      </a:endParaRPr>
                    </a:p>
                  </a:txBody>
                  <a:tcPr marL="9025" marR="9025" marT="90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a:solidFill>
                            <a:schemeClr val="bg1"/>
                          </a:solidFill>
                          <a:effectLst/>
                          <a:latin typeface="+mn-lt"/>
                        </a:rPr>
                        <a:t>% </a:t>
                      </a:r>
                      <a:r>
                        <a:rPr lang="sv-SE" sz="1000" b="1" i="0" u="none" strike="noStrike" err="1">
                          <a:solidFill>
                            <a:schemeClr val="bg1"/>
                          </a:solidFill>
                          <a:effectLst/>
                          <a:latin typeface="+mn-lt"/>
                        </a:rPr>
                        <a:t>Ownership</a:t>
                      </a:r>
                      <a:endParaRPr lang="en-GB" sz="1000" b="1" i="0" u="none" strike="noStrike">
                        <a:solidFill>
                          <a:schemeClr val="bg1"/>
                        </a:solidFill>
                        <a:effectLst/>
                        <a:latin typeface="+mn-lt"/>
                      </a:endParaRPr>
                    </a:p>
                  </a:txBody>
                  <a:tcPr marL="9025" marR="9025" marT="90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GB" sz="1000" b="1" i="0" u="none" strike="noStrike">
                          <a:solidFill>
                            <a:schemeClr val="bg1"/>
                          </a:solidFill>
                          <a:effectLst/>
                          <a:latin typeface="+mn-lt"/>
                        </a:rPr>
                        <a:t>% Votes</a:t>
                      </a:r>
                    </a:p>
                  </a:txBody>
                  <a:tcPr marL="9025" marR="9025" marT="9025"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773475"/>
                  </a:ext>
                </a:extLst>
              </a:tr>
              <a:tr h="257674">
                <a:tc>
                  <a:txBody>
                    <a:bodyPr/>
                    <a:lstStyle/>
                    <a:p>
                      <a:pP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Visionalis AB</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2 090 000</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25,1%</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25,1%</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326729183"/>
                  </a:ext>
                </a:extLst>
              </a:tr>
              <a:tr h="257674">
                <a:tc>
                  <a:txBody>
                    <a:bodyPr/>
                    <a:lstStyle/>
                    <a:p>
                      <a:pP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Niklas Lundqvist</a:t>
                      </a:r>
                    </a:p>
                  </a:txBody>
                  <a:tcPr marL="44450" marR="44450" marT="0" marB="0" anchor="ctr">
                    <a:lnL>
                      <a:noFill/>
                    </a:lnL>
                    <a:lnR>
                      <a:noFill/>
                    </a:lnR>
                    <a:lnT>
                      <a:noFill/>
                    </a:lnT>
                    <a:lnB>
                      <a:noFill/>
                    </a:lnB>
                    <a:noFill/>
                  </a:tcPr>
                </a:tc>
                <a:tc>
                  <a:txBody>
                    <a:bodyPr/>
                    <a:lstStyle/>
                    <a:p>
                      <a:pPr algn="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1 111 550</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13,3%</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13,3%</a:t>
                      </a:r>
                    </a:p>
                  </a:txBody>
                  <a:tcPr marL="44450" marR="44450" marT="0" marB="0" anchor="ctr">
                    <a:lnL>
                      <a:noFill/>
                    </a:lnL>
                    <a:lnR>
                      <a:noFill/>
                    </a:lnR>
                    <a:lnT>
                      <a:noFill/>
                    </a:lnT>
                    <a:lnB>
                      <a:noFill/>
                    </a:lnB>
                    <a:noFill/>
                  </a:tcPr>
                </a:tc>
                <a:extLst>
                  <a:ext uri="{0D108BD9-81ED-4DB2-BD59-A6C34878D82A}">
                    <a16:rowId xmlns:a16="http://schemas.microsoft.com/office/drawing/2014/main" val="1555283594"/>
                  </a:ext>
                </a:extLst>
              </a:tr>
              <a:tr h="257674">
                <a:tc>
                  <a:txBody>
                    <a:bodyPr/>
                    <a:lstStyle/>
                    <a:p>
                      <a:pP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Consensus Asset Management AB</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405 425</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4,9%</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4,9%</a:t>
                      </a:r>
                    </a:p>
                  </a:txBody>
                  <a:tcPr marL="44450" marR="44450" marT="0" marB="0" anchor="ctr">
                    <a:lnL>
                      <a:noFill/>
                    </a:lnL>
                    <a:lnR>
                      <a:noFill/>
                    </a:lnR>
                    <a:lnT>
                      <a:noFill/>
                    </a:lnT>
                    <a:lnB>
                      <a:noFill/>
                    </a:lnB>
                    <a:noFill/>
                  </a:tcPr>
                </a:tc>
                <a:extLst>
                  <a:ext uri="{0D108BD9-81ED-4DB2-BD59-A6C34878D82A}">
                    <a16:rowId xmlns:a16="http://schemas.microsoft.com/office/drawing/2014/main" val="3628705142"/>
                  </a:ext>
                </a:extLst>
              </a:tr>
              <a:tr h="257674">
                <a:tc>
                  <a:txBody>
                    <a:bodyPr/>
                    <a:lstStyle/>
                    <a:p>
                      <a:pP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Johan Hagman</a:t>
                      </a:r>
                    </a:p>
                  </a:txBody>
                  <a:tcPr marL="44450" marR="44450" marT="0" marB="0" anchor="ctr">
                    <a:lnL>
                      <a:noFill/>
                    </a:lnL>
                    <a:lnR>
                      <a:noFill/>
                    </a:lnR>
                    <a:lnT>
                      <a:noFill/>
                    </a:lnT>
                    <a:lnB>
                      <a:noFill/>
                    </a:lnB>
                    <a:noFill/>
                  </a:tcPr>
                </a:tc>
                <a:tc>
                  <a:txBody>
                    <a:bodyPr/>
                    <a:lstStyle/>
                    <a:p>
                      <a:pPr algn="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339 612</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4,1%</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4,1%</a:t>
                      </a:r>
                    </a:p>
                  </a:txBody>
                  <a:tcPr marL="44450" marR="44450" marT="0" marB="0" anchor="ctr">
                    <a:lnL>
                      <a:noFill/>
                    </a:lnL>
                    <a:lnR>
                      <a:noFill/>
                    </a:lnR>
                    <a:lnT>
                      <a:noFill/>
                    </a:lnT>
                    <a:lnB>
                      <a:noFill/>
                    </a:lnB>
                    <a:noFill/>
                  </a:tcPr>
                </a:tc>
                <a:extLst>
                  <a:ext uri="{0D108BD9-81ED-4DB2-BD59-A6C34878D82A}">
                    <a16:rowId xmlns:a16="http://schemas.microsoft.com/office/drawing/2014/main" val="839741449"/>
                  </a:ext>
                </a:extLst>
              </a:tr>
              <a:tr h="25767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v-SE" sz="1000">
                          <a:solidFill>
                            <a:schemeClr val="bg1"/>
                          </a:solidFill>
                          <a:effectLst/>
                          <a:latin typeface="+mn-lt"/>
                          <a:ea typeface="Times New Roman" panose="02020603050405020304" pitchFamily="18" charset="0"/>
                          <a:cs typeface="Arial" panose="020B0604020202020204" pitchFamily="34" charset="0"/>
                        </a:rPr>
                        <a:t>Samir Taha (gm Sultanen Invest AB)</a:t>
                      </a:r>
                    </a:p>
                  </a:txBody>
                  <a:tcPr marL="44450" marR="44450" marT="0" marB="0" anchor="ctr">
                    <a:lnL>
                      <a:noFill/>
                    </a:lnL>
                    <a:lnR>
                      <a:noFill/>
                    </a:lnR>
                    <a:lnT>
                      <a:noFill/>
                    </a:lnT>
                    <a:lnB>
                      <a:noFill/>
                    </a:lnB>
                    <a:noFill/>
                  </a:tcPr>
                </a:tc>
                <a:tc>
                  <a:txBody>
                    <a:bodyPr/>
                    <a:lstStyle/>
                    <a:p>
                      <a:pPr algn="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325 000</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3,9%</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3,9%</a:t>
                      </a:r>
                    </a:p>
                  </a:txBody>
                  <a:tcPr marL="44450" marR="44450" marT="0" marB="0" anchor="ctr">
                    <a:lnL>
                      <a:noFill/>
                    </a:lnL>
                    <a:lnR>
                      <a:noFill/>
                    </a:lnR>
                    <a:lnT>
                      <a:noFill/>
                    </a:lnT>
                    <a:lnB>
                      <a:noFill/>
                    </a:lnB>
                    <a:noFill/>
                  </a:tcPr>
                </a:tc>
                <a:extLst>
                  <a:ext uri="{0D108BD9-81ED-4DB2-BD59-A6C34878D82A}">
                    <a16:rowId xmlns:a16="http://schemas.microsoft.com/office/drawing/2014/main" val="4247512464"/>
                  </a:ext>
                </a:extLst>
              </a:tr>
              <a:tr h="257674">
                <a:tc>
                  <a:txBody>
                    <a:bodyPr/>
                    <a:lstStyle/>
                    <a:p>
                      <a:pP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Filip Engelbert</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242 653</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2,9%</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2,9%</a:t>
                      </a:r>
                    </a:p>
                  </a:txBody>
                  <a:tcPr marL="44450" marR="44450" marT="0" marB="0" anchor="ctr">
                    <a:lnL>
                      <a:noFill/>
                    </a:lnL>
                    <a:lnR>
                      <a:noFill/>
                    </a:lnR>
                    <a:lnT>
                      <a:noFill/>
                    </a:lnT>
                    <a:lnB>
                      <a:noFill/>
                    </a:lnB>
                    <a:noFill/>
                  </a:tcPr>
                </a:tc>
                <a:extLst>
                  <a:ext uri="{0D108BD9-81ED-4DB2-BD59-A6C34878D82A}">
                    <a16:rowId xmlns:a16="http://schemas.microsoft.com/office/drawing/2014/main" val="3488636279"/>
                  </a:ext>
                </a:extLst>
              </a:tr>
              <a:tr h="257674">
                <a:tc>
                  <a:txBody>
                    <a:bodyPr/>
                    <a:lstStyle/>
                    <a:p>
                      <a:pP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Jonas Nordlander</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242 652</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2,9%</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2,9%</a:t>
                      </a:r>
                    </a:p>
                  </a:txBody>
                  <a:tcPr marL="44450" marR="44450" marT="0" marB="0" anchor="ctr">
                    <a:lnL>
                      <a:noFill/>
                    </a:lnL>
                    <a:lnR>
                      <a:noFill/>
                    </a:lnR>
                    <a:lnT>
                      <a:noFill/>
                    </a:lnT>
                    <a:lnB>
                      <a:noFill/>
                    </a:lnB>
                    <a:noFill/>
                  </a:tcPr>
                </a:tc>
                <a:extLst>
                  <a:ext uri="{0D108BD9-81ED-4DB2-BD59-A6C34878D82A}">
                    <a16:rowId xmlns:a16="http://schemas.microsoft.com/office/drawing/2014/main" val="2681858214"/>
                  </a:ext>
                </a:extLst>
              </a:tr>
              <a:tr h="257674">
                <a:tc>
                  <a:txBody>
                    <a:bodyPr/>
                    <a:lstStyle/>
                    <a:p>
                      <a:pPr>
                        <a:lnSpc>
                          <a:spcPct val="107000"/>
                        </a:lnSpc>
                      </a:pPr>
                      <a:r>
                        <a:rPr lang="en-US" sz="1000" dirty="0">
                          <a:solidFill>
                            <a:schemeClr val="bg1"/>
                          </a:solidFill>
                          <a:effectLst/>
                          <a:latin typeface="+mn-lt"/>
                          <a:ea typeface="Times New Roman" panose="02020603050405020304" pitchFamily="18" charset="0"/>
                          <a:cs typeface="Arial" panose="020B0604020202020204" pitchFamily="34" charset="0"/>
                        </a:rPr>
                        <a:t>S Thorberg Inspiration Investment Ltd</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196 331</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2,4%</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2,4%</a:t>
                      </a:r>
                    </a:p>
                  </a:txBody>
                  <a:tcPr marL="44450" marR="44450" marT="0" marB="0" anchor="ctr">
                    <a:lnL>
                      <a:noFill/>
                    </a:lnL>
                    <a:lnR>
                      <a:noFill/>
                    </a:lnR>
                    <a:lnT>
                      <a:noFill/>
                    </a:lnT>
                    <a:lnB>
                      <a:noFill/>
                    </a:lnB>
                    <a:noFill/>
                  </a:tcPr>
                </a:tc>
                <a:extLst>
                  <a:ext uri="{0D108BD9-81ED-4DB2-BD59-A6C34878D82A}">
                    <a16:rowId xmlns:a16="http://schemas.microsoft.com/office/drawing/2014/main" val="1855180597"/>
                  </a:ext>
                </a:extLst>
              </a:tr>
              <a:tr h="257674">
                <a:tc>
                  <a:txBody>
                    <a:bodyPr/>
                    <a:lstStyle/>
                    <a:p>
                      <a:pPr>
                        <a:lnSpc>
                          <a:spcPct val="107000"/>
                        </a:lnSpc>
                      </a:pPr>
                      <a:r>
                        <a:rPr lang="en-US" sz="1000">
                          <a:solidFill>
                            <a:schemeClr val="bg1"/>
                          </a:solidFill>
                          <a:effectLst/>
                          <a:latin typeface="+mn-lt"/>
                          <a:ea typeface="Times New Roman" panose="02020603050405020304" pitchFamily="18" charset="0"/>
                          <a:cs typeface="Arial" panose="020B0604020202020204" pitchFamily="34" charset="0"/>
                        </a:rPr>
                        <a:t>Claudio Simatovic (gm </a:t>
                      </a:r>
                      <a:r>
                        <a:rPr lang="en-US" sz="1000" err="1">
                          <a:solidFill>
                            <a:schemeClr val="bg1"/>
                          </a:solidFill>
                          <a:effectLst/>
                          <a:latin typeface="+mn-lt"/>
                          <a:ea typeface="Times New Roman" panose="02020603050405020304" pitchFamily="18" charset="0"/>
                          <a:cs typeface="Arial" panose="020B0604020202020204" pitchFamily="34" charset="0"/>
                        </a:rPr>
                        <a:t>Paradidel</a:t>
                      </a:r>
                      <a:r>
                        <a:rPr lang="en-US" sz="1000">
                          <a:solidFill>
                            <a:schemeClr val="bg1"/>
                          </a:solidFill>
                          <a:effectLst/>
                          <a:latin typeface="+mn-lt"/>
                          <a:ea typeface="Times New Roman" panose="02020603050405020304" pitchFamily="18" charset="0"/>
                          <a:cs typeface="Arial" panose="020B0604020202020204" pitchFamily="34" charset="0"/>
                        </a:rPr>
                        <a:t> AB)</a:t>
                      </a:r>
                      <a:endParaRPr lang="sv-SE" sz="100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noFill/>
                  </a:tcPr>
                </a:tc>
                <a:tc>
                  <a:txBody>
                    <a:bodyPr/>
                    <a:lstStyle/>
                    <a:p>
                      <a:pPr algn="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132 211</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1,6%</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1,6%</a:t>
                      </a:r>
                    </a:p>
                  </a:txBody>
                  <a:tcPr marL="44450" marR="44450" marT="0" marB="0" anchor="ctr">
                    <a:lnL>
                      <a:noFill/>
                    </a:lnL>
                    <a:lnR>
                      <a:noFill/>
                    </a:lnR>
                    <a:lnT>
                      <a:noFill/>
                    </a:lnT>
                    <a:lnB>
                      <a:noFill/>
                    </a:lnB>
                    <a:noFill/>
                  </a:tcPr>
                </a:tc>
                <a:extLst>
                  <a:ext uri="{0D108BD9-81ED-4DB2-BD59-A6C34878D82A}">
                    <a16:rowId xmlns:a16="http://schemas.microsoft.com/office/drawing/2014/main" val="2258841509"/>
                  </a:ext>
                </a:extLst>
              </a:tr>
              <a:tr h="257674">
                <a:tc>
                  <a:txBody>
                    <a:bodyPr/>
                    <a:lstStyle/>
                    <a:p>
                      <a:pPr>
                        <a:lnSpc>
                          <a:spcPct val="107000"/>
                        </a:lnSpc>
                      </a:pPr>
                      <a:r>
                        <a:rPr lang="en-US" sz="1000" dirty="0">
                          <a:solidFill>
                            <a:schemeClr val="bg1"/>
                          </a:solidFill>
                          <a:effectLst/>
                          <a:latin typeface="+mn-lt"/>
                          <a:ea typeface="Times New Roman" panose="02020603050405020304" pitchFamily="18" charset="0"/>
                          <a:cs typeface="Arial" panose="020B0604020202020204" pitchFamily="34" charset="0"/>
                        </a:rPr>
                        <a:t>Fredrik Landgren</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120 388</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1,4%</a:t>
                      </a:r>
                    </a:p>
                  </a:txBody>
                  <a:tcPr marL="44450" marR="44450" marT="0" marB="0" anchor="ctr">
                    <a:lnL>
                      <a:noFill/>
                    </a:lnL>
                    <a:lnR>
                      <a:noFill/>
                    </a:lnR>
                    <a:lnT>
                      <a:noFill/>
                    </a:lnT>
                    <a:lnB>
                      <a:noFill/>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1,4%</a:t>
                      </a:r>
                    </a:p>
                  </a:txBody>
                  <a:tcPr marL="44450" marR="44450" marT="0" marB="0" anchor="ctr">
                    <a:lnL>
                      <a:noFill/>
                    </a:lnL>
                    <a:lnR>
                      <a:noFill/>
                    </a:lnR>
                    <a:lnT>
                      <a:noFill/>
                    </a:lnT>
                    <a:lnB>
                      <a:noFill/>
                    </a:lnB>
                    <a:noFill/>
                  </a:tcPr>
                </a:tc>
                <a:extLst>
                  <a:ext uri="{0D108BD9-81ED-4DB2-BD59-A6C34878D82A}">
                    <a16:rowId xmlns:a16="http://schemas.microsoft.com/office/drawing/2014/main" val="1619427019"/>
                  </a:ext>
                </a:extLst>
              </a:tr>
              <a:tr h="257674">
                <a:tc>
                  <a:txBody>
                    <a:bodyPr/>
                    <a:lstStyle/>
                    <a:p>
                      <a:pPr algn="l" fontAlgn="b"/>
                      <a:r>
                        <a:rPr lang="en-GB" sz="1000" b="0" i="0" u="none" strike="noStrike" dirty="0">
                          <a:solidFill>
                            <a:schemeClr val="bg1"/>
                          </a:solidFill>
                          <a:effectLst/>
                          <a:latin typeface="+mn-lt"/>
                        </a:rPr>
                        <a:t> Other shareholders</a:t>
                      </a:r>
                    </a:p>
                  </a:txBody>
                  <a:tcPr marL="9025" marR="9025" marT="9025"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000">
                          <a:solidFill>
                            <a:schemeClr val="bg1"/>
                          </a:solidFill>
                          <a:effectLst/>
                          <a:latin typeface="+mn-lt"/>
                          <a:ea typeface="Times New Roman" panose="02020603050405020304" pitchFamily="18" charset="0"/>
                          <a:cs typeface="Arial" panose="020B0604020202020204" pitchFamily="34" charset="0"/>
                        </a:rPr>
                        <a:t>2 563 066</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37,5%</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panose="020B0604020202020204" pitchFamily="34" charset="0"/>
                        </a:rPr>
                        <a:t>37,5%</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093701"/>
                  </a:ext>
                </a:extLst>
              </a:tr>
              <a:tr h="257674">
                <a:tc>
                  <a:txBody>
                    <a:bodyPr/>
                    <a:lstStyle/>
                    <a:p>
                      <a:pPr algn="l" fontAlgn="b"/>
                      <a:r>
                        <a:rPr lang="en-GB" sz="1000" b="1" i="0" u="none" strike="noStrike">
                          <a:solidFill>
                            <a:schemeClr val="bg1"/>
                          </a:solidFill>
                          <a:effectLst/>
                          <a:latin typeface="+mn-lt"/>
                        </a:rPr>
                        <a:t>Total</a:t>
                      </a:r>
                    </a:p>
                  </a:txBody>
                  <a:tcPr marL="9025" marR="9025" marT="90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b="1" i="0" u="none" strike="noStrike" dirty="0">
                          <a:solidFill>
                            <a:schemeClr val="bg1"/>
                          </a:solidFill>
                          <a:effectLst/>
                          <a:latin typeface="+mn-lt"/>
                        </a:rPr>
                        <a:t>8 335 518</a:t>
                      </a:r>
                    </a:p>
                  </a:txBody>
                  <a:tcPr marL="9025" marR="9025" marT="90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a:solidFill>
                            <a:schemeClr val="bg1"/>
                          </a:solidFill>
                          <a:effectLst/>
                          <a:latin typeface="+mn-lt"/>
                        </a:rPr>
                        <a:t>100.0%</a:t>
                      </a:r>
                      <a:endParaRPr lang="en-GB" sz="1000" b="1" i="0" u="none" strike="noStrike">
                        <a:solidFill>
                          <a:schemeClr val="bg1"/>
                        </a:solidFill>
                        <a:effectLst/>
                        <a:latin typeface="+mn-lt"/>
                      </a:endParaRPr>
                    </a:p>
                  </a:txBody>
                  <a:tcPr marL="9025" marR="9025" marT="90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b="1" i="0" u="none" strike="noStrike" dirty="0">
                          <a:solidFill>
                            <a:schemeClr val="bg1"/>
                          </a:solidFill>
                          <a:effectLst/>
                          <a:latin typeface="+mn-lt"/>
                        </a:rPr>
                        <a:t>100.0%</a:t>
                      </a:r>
                    </a:p>
                  </a:txBody>
                  <a:tcPr marL="9025" marR="9025" marT="90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85795"/>
                  </a:ext>
                </a:extLst>
              </a:tr>
            </a:tbl>
          </a:graphicData>
        </a:graphic>
      </p:graphicFrame>
    </p:spTree>
    <p:extLst>
      <p:ext uri="{BB962C8B-B14F-4D97-AF65-F5344CB8AC3E}">
        <p14:creationId xmlns:p14="http://schemas.microsoft.com/office/powerpoint/2010/main" val="301653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ED1A73-7C33-4501-8FED-CF79FB68EB87}"/>
              </a:ext>
            </a:extLst>
          </p:cNvPr>
          <p:cNvSpPr>
            <a:spLocks noGrp="1"/>
          </p:cNvSpPr>
          <p:nvPr>
            <p:ph type="ctrTitle"/>
          </p:nvPr>
        </p:nvSpPr>
        <p:spPr>
          <a:xfrm>
            <a:off x="1944937" y="724021"/>
            <a:ext cx="8312727" cy="760763"/>
          </a:xfrm>
        </p:spPr>
        <p:txBody>
          <a:bodyPr>
            <a:noAutofit/>
          </a:bodyPr>
          <a:lstStyle/>
          <a:p>
            <a:pPr algn="ctr"/>
            <a:r>
              <a:rPr lang="sv-SE" sz="4800" b="1" err="1">
                <a:solidFill>
                  <a:schemeClr val="bg1"/>
                </a:solidFill>
                <a:latin typeface="Montserrat" pitchFamily="2" charset="77"/>
                <a:ea typeface="Roboto Slab" pitchFamily="2" charset="0"/>
              </a:rPr>
              <a:t>Income</a:t>
            </a:r>
            <a:r>
              <a:rPr lang="sv-SE" sz="4800" b="1">
                <a:solidFill>
                  <a:schemeClr val="bg1"/>
                </a:solidFill>
                <a:latin typeface="Montserrat" pitchFamily="2" charset="77"/>
                <a:ea typeface="Roboto Slab" pitchFamily="2" charset="0"/>
              </a:rPr>
              <a:t> </a:t>
            </a:r>
            <a:r>
              <a:rPr lang="sv-SE" sz="4800" b="1" err="1">
                <a:solidFill>
                  <a:schemeClr val="bg1"/>
                </a:solidFill>
                <a:latin typeface="Montserrat" pitchFamily="2" charset="77"/>
                <a:ea typeface="Roboto Slab" pitchFamily="2" charset="0"/>
              </a:rPr>
              <a:t>statement</a:t>
            </a:r>
            <a:endParaRPr lang="en-RS" sz="4800" b="1">
              <a:solidFill>
                <a:schemeClr val="bg1"/>
              </a:solidFill>
              <a:latin typeface="Montserrat" pitchFamily="2" charset="77"/>
              <a:ea typeface="Roboto Slab" pitchFamily="2" charset="0"/>
            </a:endParaRPr>
          </a:p>
        </p:txBody>
      </p:sp>
      <p:cxnSp>
        <p:nvCxnSpPr>
          <p:cNvPr id="22" name="Straight Connector 21">
            <a:extLst>
              <a:ext uri="{FF2B5EF4-FFF2-40B4-BE49-F238E27FC236}">
                <a16:creationId xmlns:a16="http://schemas.microsoft.com/office/drawing/2014/main" id="{86D964C9-08FA-2F41-AE13-301D74C8B296}"/>
              </a:ext>
            </a:extLst>
          </p:cNvPr>
          <p:cNvCxnSpPr>
            <a:cxnSpLocks/>
          </p:cNvCxnSpPr>
          <p:nvPr/>
        </p:nvCxnSpPr>
        <p:spPr>
          <a:xfrm>
            <a:off x="5268129" y="1450093"/>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E4FAA1F9-B538-4D69-AF34-BE298C686B36}"/>
              </a:ext>
            </a:extLst>
          </p:cNvPr>
          <p:cNvGraphicFramePr>
            <a:graphicFrameLocks noGrp="1"/>
          </p:cNvGraphicFramePr>
          <p:nvPr>
            <p:extLst>
              <p:ext uri="{D42A27DB-BD31-4B8C-83A1-F6EECF244321}">
                <p14:modId xmlns:p14="http://schemas.microsoft.com/office/powerpoint/2010/main" val="2916389408"/>
              </p:ext>
            </p:extLst>
          </p:nvPr>
        </p:nvGraphicFramePr>
        <p:xfrm>
          <a:off x="3092826" y="1628800"/>
          <a:ext cx="6006343" cy="4544789"/>
        </p:xfrm>
        <a:graphic>
          <a:graphicData uri="http://schemas.openxmlformats.org/drawingml/2006/table">
            <a:tbl>
              <a:tblPr/>
              <a:tblGrid>
                <a:gridCol w="2348435">
                  <a:extLst>
                    <a:ext uri="{9D8B030D-6E8A-4147-A177-3AD203B41FA5}">
                      <a16:colId xmlns:a16="http://schemas.microsoft.com/office/drawing/2014/main" val="1946471384"/>
                    </a:ext>
                  </a:extLst>
                </a:gridCol>
                <a:gridCol w="914477">
                  <a:extLst>
                    <a:ext uri="{9D8B030D-6E8A-4147-A177-3AD203B41FA5}">
                      <a16:colId xmlns:a16="http://schemas.microsoft.com/office/drawing/2014/main" val="1655057274"/>
                    </a:ext>
                  </a:extLst>
                </a:gridCol>
                <a:gridCol w="914477">
                  <a:extLst>
                    <a:ext uri="{9D8B030D-6E8A-4147-A177-3AD203B41FA5}">
                      <a16:colId xmlns:a16="http://schemas.microsoft.com/office/drawing/2014/main" val="45558760"/>
                    </a:ext>
                  </a:extLst>
                </a:gridCol>
                <a:gridCol w="914477">
                  <a:extLst>
                    <a:ext uri="{9D8B030D-6E8A-4147-A177-3AD203B41FA5}">
                      <a16:colId xmlns:a16="http://schemas.microsoft.com/office/drawing/2014/main" val="745044812"/>
                    </a:ext>
                  </a:extLst>
                </a:gridCol>
                <a:gridCol w="914477">
                  <a:extLst>
                    <a:ext uri="{9D8B030D-6E8A-4147-A177-3AD203B41FA5}">
                      <a16:colId xmlns:a16="http://schemas.microsoft.com/office/drawing/2014/main" val="2994907293"/>
                    </a:ext>
                  </a:extLst>
                </a:gridCol>
              </a:tblGrid>
              <a:tr h="163300">
                <a:tc>
                  <a:txBody>
                    <a:bodyPr/>
                    <a:lstStyle/>
                    <a:p>
                      <a:pPr algn="l" fontAlgn="b"/>
                      <a:r>
                        <a:rPr lang="sv-SE" sz="1000" b="1" i="0" u="none" strike="noStrike">
                          <a:solidFill>
                            <a:schemeClr val="bg1"/>
                          </a:solidFill>
                          <a:effectLst/>
                          <a:latin typeface="+mn-lt"/>
                        </a:rPr>
                        <a:t>SEK </a:t>
                      </a:r>
                      <a:r>
                        <a:rPr lang="sv-SE" sz="1000" b="1" i="0" u="none" strike="noStrike" err="1">
                          <a:solidFill>
                            <a:schemeClr val="bg1"/>
                          </a:solidFill>
                          <a:effectLst/>
                          <a:latin typeface="+mn-lt"/>
                        </a:rPr>
                        <a:t>thousand</a:t>
                      </a:r>
                      <a:endParaRPr lang="sv-SE" sz="1000" b="1" i="0" u="none" strike="noStrike">
                        <a:solidFill>
                          <a:schemeClr val="bg1"/>
                        </a:solidFill>
                        <a:effectLst/>
                        <a:latin typeface="+mn-lt"/>
                      </a:endParaRPr>
                    </a:p>
                  </a:txBody>
                  <a:tcPr marL="8014" marR="8014" marT="8014"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Q4’21</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Q4’20</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2021</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2020</a:t>
                      </a:r>
                    </a:p>
                  </a:txBody>
                  <a:tcPr marL="8014" marR="8014" marT="801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082248"/>
                  </a:ext>
                </a:extLst>
              </a:tr>
              <a:tr h="183903">
                <a:tc>
                  <a:txBody>
                    <a:bodyPr/>
                    <a:lstStyle/>
                    <a:p>
                      <a:pPr algn="l" fontAlgn="b"/>
                      <a:r>
                        <a:rPr lang="sv-SE" sz="1000" b="1" i="0" u="none" strike="noStrike">
                          <a:solidFill>
                            <a:schemeClr val="bg1"/>
                          </a:solidFill>
                          <a:effectLst/>
                          <a:latin typeface="+mn-lt"/>
                        </a:rPr>
                        <a:t>Revenue</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229,534</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88,404</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529,319</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278,613</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202517"/>
                  </a:ext>
                </a:extLst>
              </a:tr>
              <a:tr h="205051">
                <a:tc>
                  <a:txBody>
                    <a:bodyPr/>
                    <a:lstStyle/>
                    <a:p>
                      <a:pPr algn="l" fontAlgn="b"/>
                      <a:r>
                        <a:rPr lang="en-US" sz="1000" b="1" i="0" u="none" strike="noStrike">
                          <a:solidFill>
                            <a:schemeClr val="bg1"/>
                          </a:solidFill>
                          <a:effectLst/>
                          <a:latin typeface="+mn-lt"/>
                        </a:rPr>
                        <a:t>Activated work for own account</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471</a:t>
                      </a: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3,021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194</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58429693"/>
                  </a:ext>
                </a:extLst>
              </a:tr>
              <a:tr h="0">
                <a:tc>
                  <a:txBody>
                    <a:bodyPr/>
                    <a:lstStyle/>
                    <a:p>
                      <a:pPr algn="l" fontAlgn="b"/>
                      <a:r>
                        <a:rPr lang="sv-SE" sz="1000" b="1" i="0" u="none" strike="noStrike" err="1">
                          <a:solidFill>
                            <a:schemeClr val="bg1"/>
                          </a:solidFill>
                          <a:effectLst/>
                          <a:latin typeface="+mn-lt"/>
                        </a:rPr>
                        <a:t>Other</a:t>
                      </a:r>
                      <a:r>
                        <a:rPr lang="sv-SE" sz="1000" b="1" i="0" u="none" strike="noStrike">
                          <a:solidFill>
                            <a:schemeClr val="bg1"/>
                          </a:solidFill>
                          <a:effectLst/>
                          <a:latin typeface="+mn-lt"/>
                        </a:rPr>
                        <a:t> operating </a:t>
                      </a:r>
                      <a:r>
                        <a:rPr lang="sv-SE" sz="1000" b="1" i="0" u="none" strike="noStrike" err="1">
                          <a:solidFill>
                            <a:schemeClr val="bg1"/>
                          </a:solidFill>
                          <a:effectLst/>
                          <a:latin typeface="+mn-lt"/>
                        </a:rPr>
                        <a:t>income</a:t>
                      </a:r>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16,214</a:t>
                      </a: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458</a:t>
                      </a: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19,387</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1,717</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611993"/>
                  </a:ext>
                </a:extLst>
              </a:tr>
              <a:tr h="167718">
                <a:tc>
                  <a:txBody>
                    <a:bodyPr/>
                    <a:lstStyle/>
                    <a:p>
                      <a:pPr algn="l" fontAlgn="b"/>
                      <a:r>
                        <a:rPr lang="sv-SE" sz="1000" b="1" i="0" u="none" strike="noStrike">
                          <a:solidFill>
                            <a:schemeClr val="bg1"/>
                          </a:solidFill>
                          <a:effectLst/>
                          <a:latin typeface="+mn-lt"/>
                        </a:rPr>
                        <a:t>Total operating </a:t>
                      </a:r>
                      <a:r>
                        <a:rPr lang="sv-SE" sz="1000" b="1" i="0" u="none" strike="noStrike" err="1">
                          <a:solidFill>
                            <a:schemeClr val="bg1"/>
                          </a:solidFill>
                          <a:effectLst/>
                          <a:latin typeface="+mn-lt"/>
                        </a:rPr>
                        <a:t>income</a:t>
                      </a:r>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lnSpc>
                          <a:spcPct val="107000"/>
                        </a:lnSpc>
                      </a:pPr>
                      <a:r>
                        <a:rPr lang="sv-SE" sz="1000" b="1" i="0" u="none" strike="noStrike" kern="1200" dirty="0">
                          <a:solidFill>
                            <a:schemeClr val="bg1"/>
                          </a:solidFill>
                          <a:effectLst/>
                          <a:latin typeface="+mn-lt"/>
                          <a:ea typeface="+mn-ea"/>
                          <a:cs typeface="+mn-cs"/>
                        </a:rPr>
                        <a:t>246,219</a:t>
                      </a: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lnSpc>
                          <a:spcPct val="107000"/>
                        </a:lnSpc>
                      </a:pPr>
                      <a:r>
                        <a:rPr lang="sv-SE" sz="1000" b="1" i="0" u="none" strike="noStrike" kern="1200" dirty="0">
                          <a:solidFill>
                            <a:schemeClr val="bg1"/>
                          </a:solidFill>
                          <a:effectLst/>
                          <a:latin typeface="+mn-lt"/>
                          <a:ea typeface="+mn-ea"/>
                          <a:cs typeface="+mn-cs"/>
                        </a:rPr>
                        <a:t>88,862</a:t>
                      </a: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551,727</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280,524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812219"/>
                  </a:ext>
                </a:extLst>
              </a:tr>
              <a:tr h="167718">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07000"/>
                        </a:lnSpc>
                      </a:pPr>
                      <a:endParaRPr lang="sv-SE" sz="1000" b="1">
                        <a:solidFill>
                          <a:schemeClr val="bg1"/>
                        </a:solidFill>
                        <a:effectLst/>
                        <a:latin typeface="+mn-lt"/>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07000"/>
                        </a:lnSpc>
                      </a:pPr>
                      <a:endParaRPr lang="sv-SE" sz="1000" b="1">
                        <a:solidFill>
                          <a:schemeClr val="bg1"/>
                        </a:solidFill>
                        <a:effectLst/>
                        <a:latin typeface="+mn-lt"/>
                        <a:ea typeface="Times New Roman" panose="02020603050405020304" pitchFamily="18" charset="0"/>
                        <a:cs typeface="Arial"/>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65086843"/>
                  </a:ext>
                </a:extLst>
              </a:tr>
              <a:tr h="167718">
                <a:tc>
                  <a:txBody>
                    <a:bodyPr/>
                    <a:lstStyle/>
                    <a:p>
                      <a:pPr algn="l" fontAlgn="b"/>
                      <a:r>
                        <a:rPr lang="sv-SE" sz="1000" b="1" i="0" u="none" strike="noStrike">
                          <a:solidFill>
                            <a:schemeClr val="bg1"/>
                          </a:solidFill>
                          <a:effectLst/>
                          <a:latin typeface="+mn-lt"/>
                        </a:rPr>
                        <a:t>Operating </a:t>
                      </a:r>
                      <a:r>
                        <a:rPr lang="sv-SE" sz="1000" b="1" i="0" u="none" strike="noStrike" err="1">
                          <a:solidFill>
                            <a:schemeClr val="bg1"/>
                          </a:solidFill>
                          <a:effectLst/>
                          <a:latin typeface="+mn-lt"/>
                        </a:rPr>
                        <a:t>expenses</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nSpc>
                          <a:spcPct val="107000"/>
                        </a:lnSpc>
                      </a:pPr>
                      <a:endParaRPr lang="sv-SE" sz="1000" b="1">
                        <a:solidFill>
                          <a:schemeClr val="bg1"/>
                        </a:solidFill>
                        <a:effectLst/>
                        <a:latin typeface="+mn-lt"/>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endParaRPr lang="sv-SE" sz="1000" b="1">
                        <a:solidFill>
                          <a:schemeClr val="bg1"/>
                        </a:solidFill>
                        <a:effectLst/>
                        <a:latin typeface="+mn-lt"/>
                        <a:ea typeface="Times New Roman" panose="02020603050405020304" pitchFamily="18" charset="0"/>
                        <a:cs typeface="Arial"/>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22557275"/>
                  </a:ext>
                </a:extLst>
              </a:tr>
              <a:tr h="167718">
                <a:tc>
                  <a:txBody>
                    <a:bodyPr/>
                    <a:lstStyle/>
                    <a:p>
                      <a:pPr algn="l" fontAlgn="b"/>
                      <a:r>
                        <a:rPr lang="sv-SE" sz="1000" b="1" i="0" u="none" strike="noStrike" err="1">
                          <a:solidFill>
                            <a:schemeClr val="bg1"/>
                          </a:solidFill>
                          <a:effectLst/>
                          <a:latin typeface="+mn-lt"/>
                        </a:rPr>
                        <a:t>Merchandise</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-150,233</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-61,194</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-356,273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-196,350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46485872"/>
                  </a:ext>
                </a:extLst>
              </a:tr>
              <a:tr h="167718">
                <a:tc>
                  <a:txBody>
                    <a:bodyPr/>
                    <a:lstStyle/>
                    <a:p>
                      <a:pPr algn="l" fontAlgn="b"/>
                      <a:r>
                        <a:rPr lang="sv-SE" sz="1000" b="1" i="0" u="none" strike="noStrike" err="1">
                          <a:solidFill>
                            <a:schemeClr val="bg1"/>
                          </a:solidFill>
                          <a:effectLst/>
                          <a:latin typeface="+mn-lt"/>
                        </a:rPr>
                        <a:t>Other</a:t>
                      </a:r>
                      <a:r>
                        <a:rPr lang="sv-SE" sz="1000" b="1" i="0" u="none" strike="noStrike">
                          <a:solidFill>
                            <a:schemeClr val="bg1"/>
                          </a:solidFill>
                          <a:effectLst/>
                          <a:latin typeface="+mn-lt"/>
                        </a:rPr>
                        <a:t> </a:t>
                      </a:r>
                      <a:r>
                        <a:rPr lang="sv-SE" sz="1000" b="1" i="0" u="none" strike="noStrike" err="1">
                          <a:solidFill>
                            <a:schemeClr val="bg1"/>
                          </a:solidFill>
                          <a:effectLst/>
                          <a:latin typeface="+mn-lt"/>
                        </a:rPr>
                        <a:t>external</a:t>
                      </a:r>
                      <a:r>
                        <a:rPr lang="sv-SE" sz="1000" b="1" i="0" u="none" strike="noStrike">
                          <a:solidFill>
                            <a:schemeClr val="bg1"/>
                          </a:solidFill>
                          <a:effectLst/>
                          <a:latin typeface="+mn-lt"/>
                        </a:rPr>
                        <a:t> </a:t>
                      </a:r>
                      <a:r>
                        <a:rPr lang="sv-SE" sz="1000" b="1" i="0" u="none" strike="noStrike" err="1">
                          <a:solidFill>
                            <a:schemeClr val="bg1"/>
                          </a:solidFill>
                          <a:effectLst/>
                          <a:latin typeface="+mn-lt"/>
                        </a:rPr>
                        <a:t>costs</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-18,512</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-2,656</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-38,474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-11,771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13554862"/>
                  </a:ext>
                </a:extLst>
              </a:tr>
              <a:tr h="167718">
                <a:tc>
                  <a:txBody>
                    <a:bodyPr/>
                    <a:lstStyle/>
                    <a:p>
                      <a:pPr algn="l" fontAlgn="b"/>
                      <a:r>
                        <a:rPr lang="sv-SE" sz="1000" b="1" i="0" u="none" strike="noStrike" err="1">
                          <a:solidFill>
                            <a:schemeClr val="bg1"/>
                          </a:solidFill>
                          <a:effectLst/>
                          <a:latin typeface="+mn-lt"/>
                        </a:rPr>
                        <a:t>Personnel</a:t>
                      </a:r>
                      <a:r>
                        <a:rPr lang="sv-SE" sz="1000" b="1" i="0" u="none" strike="noStrike">
                          <a:solidFill>
                            <a:schemeClr val="bg1"/>
                          </a:solidFill>
                          <a:effectLst/>
                          <a:latin typeface="+mn-lt"/>
                        </a:rPr>
                        <a:t> </a:t>
                      </a:r>
                      <a:r>
                        <a:rPr lang="sv-SE" sz="1000" b="1" i="0" u="none" strike="noStrike" err="1">
                          <a:solidFill>
                            <a:schemeClr val="bg1"/>
                          </a:solidFill>
                          <a:effectLst/>
                          <a:latin typeface="+mn-lt"/>
                        </a:rPr>
                        <a:t>costs</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-19,757</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-10,369</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-62,925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-34,603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56834749"/>
                  </a:ext>
                </a:extLst>
              </a:tr>
              <a:tr h="167718">
                <a:tc>
                  <a:txBody>
                    <a:bodyPr/>
                    <a:lstStyle/>
                    <a:p>
                      <a:pPr algn="l" fontAlgn="b"/>
                      <a:r>
                        <a:rPr lang="sv-SE" sz="1000" b="1" i="0" u="none" strike="noStrike">
                          <a:solidFill>
                            <a:schemeClr val="bg1"/>
                          </a:solidFill>
                          <a:effectLst/>
                          <a:latin typeface="+mn-lt"/>
                        </a:rPr>
                        <a:t>D&amp;A</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-13,199</a:t>
                      </a:r>
                      <a:endParaRPr lang="sv-SE" b="1" dirty="0"/>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-1,929</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-30,083</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-7,519</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902452"/>
                  </a:ext>
                </a:extLst>
              </a:tr>
              <a:tr h="167718">
                <a:tc>
                  <a:txBody>
                    <a:bodyPr/>
                    <a:lstStyle/>
                    <a:p>
                      <a:pPr algn="l" fontAlgn="b"/>
                      <a:r>
                        <a:rPr lang="sv-SE" sz="1000" b="1" i="0" u="none" strike="noStrike" err="1">
                          <a:solidFill>
                            <a:schemeClr val="bg1"/>
                          </a:solidFill>
                          <a:effectLst/>
                          <a:latin typeface="+mn-lt"/>
                        </a:rPr>
                        <a:t>Other</a:t>
                      </a:r>
                      <a:r>
                        <a:rPr lang="sv-SE" sz="1000" b="1" i="0" u="none" strike="noStrike">
                          <a:solidFill>
                            <a:schemeClr val="bg1"/>
                          </a:solidFill>
                          <a:effectLst/>
                          <a:latin typeface="+mn-lt"/>
                        </a:rPr>
                        <a:t> operating </a:t>
                      </a:r>
                      <a:r>
                        <a:rPr lang="sv-SE" sz="1000" b="1" i="0" u="none" strike="noStrike" err="1">
                          <a:solidFill>
                            <a:schemeClr val="bg1"/>
                          </a:solidFill>
                          <a:effectLst/>
                          <a:latin typeface="+mn-lt"/>
                        </a:rPr>
                        <a:t>costs</a:t>
                      </a:r>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-129</a:t>
                      </a: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-175</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-464</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-399</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102456"/>
                  </a:ext>
                </a:extLst>
              </a:tr>
              <a:tr h="167718">
                <a:tc>
                  <a:txBody>
                    <a:bodyPr/>
                    <a:lstStyle/>
                    <a:p>
                      <a:pPr algn="l" fontAlgn="b"/>
                      <a:r>
                        <a:rPr lang="sv-SE" sz="1000" b="1" i="0" u="none" strike="noStrike">
                          <a:solidFill>
                            <a:schemeClr val="bg1"/>
                          </a:solidFill>
                          <a:effectLst/>
                          <a:latin typeface="+mn-lt"/>
                        </a:rPr>
                        <a:t>Total operating </a:t>
                      </a:r>
                      <a:r>
                        <a:rPr lang="sv-SE" sz="1000" b="1" i="0" u="none" strike="noStrike" err="1">
                          <a:solidFill>
                            <a:schemeClr val="bg1"/>
                          </a:solidFill>
                          <a:effectLst/>
                          <a:latin typeface="+mn-lt"/>
                        </a:rPr>
                        <a:t>expenses</a:t>
                      </a:r>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-201,830</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-76,323</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-488,219</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-250,643</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659389"/>
                  </a:ext>
                </a:extLst>
              </a:tr>
              <a:tr h="167718">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sv-SE" sz="1000" b="1">
                        <a:solidFill>
                          <a:schemeClr val="bg1"/>
                        </a:solidFill>
                        <a:effectLst/>
                        <a:latin typeface="+mn-lt"/>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endParaRPr lang="sv-SE" sz="1000" b="1">
                        <a:solidFill>
                          <a:schemeClr val="bg1"/>
                        </a:solidFill>
                        <a:effectLst/>
                        <a:latin typeface="+mn-lt"/>
                        <a:ea typeface="Times New Roman" panose="02020603050405020304" pitchFamily="18" charset="0"/>
                        <a:cs typeface="Arial"/>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dirty="0">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688349"/>
                  </a:ext>
                </a:extLst>
              </a:tr>
              <a:tr h="167718">
                <a:tc>
                  <a:txBody>
                    <a:bodyPr/>
                    <a:lstStyle/>
                    <a:p>
                      <a:pPr algn="l" fontAlgn="b"/>
                      <a:r>
                        <a:rPr lang="sv-SE" sz="1000" b="1" i="0" u="none" strike="noStrike">
                          <a:solidFill>
                            <a:schemeClr val="bg1"/>
                          </a:solidFill>
                          <a:effectLst/>
                          <a:latin typeface="+mn-lt"/>
                        </a:rPr>
                        <a:t>Operating </a:t>
                      </a:r>
                      <a:r>
                        <a:rPr lang="sv-SE" sz="1000" b="1" i="0" u="none" strike="noStrike" err="1">
                          <a:solidFill>
                            <a:schemeClr val="bg1"/>
                          </a:solidFill>
                          <a:effectLst/>
                          <a:latin typeface="+mn-lt"/>
                        </a:rPr>
                        <a:t>result</a:t>
                      </a:r>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44,389</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12,539</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63,508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29,881</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075679"/>
                  </a:ext>
                </a:extLst>
              </a:tr>
              <a:tr h="167718">
                <a:tc>
                  <a:txBody>
                    <a:bodyPr/>
                    <a:lstStyle/>
                    <a:p>
                      <a:pPr algn="l" fontAlgn="b"/>
                      <a:endParaRPr lang="sv-SE" sz="1000" b="1" i="0" u="none" strike="noStrike" dirty="0">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nSpc>
                          <a:spcPct val="107000"/>
                        </a:lnSpc>
                      </a:pPr>
                      <a:endParaRPr lang="sv-SE" sz="1000" b="1">
                        <a:solidFill>
                          <a:schemeClr val="bg1"/>
                        </a:solidFill>
                        <a:effectLst/>
                        <a:latin typeface="+mn-lt"/>
                        <a:cs typeface="Arial" panose="020B0604020202020204" pitchFamily="34"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07000"/>
                        </a:lnSpc>
                      </a:pPr>
                      <a:endParaRPr lang="sv-SE" sz="1000" b="1">
                        <a:solidFill>
                          <a:schemeClr val="bg1"/>
                        </a:solidFill>
                        <a:effectLst/>
                        <a:latin typeface="+mn-lt"/>
                        <a:ea typeface="Times New Roman" panose="02020603050405020304" pitchFamily="18" charset="0"/>
                        <a:cs typeface="Arial"/>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endParaRPr lang="sv-SE" sz="1000" b="1" i="0" u="none" strike="noStrike" dirty="0">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endParaRPr lang="sv-SE" sz="1000" b="1" i="0" u="none" strike="noStrike" dirty="0">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808069"/>
                  </a:ext>
                </a:extLst>
              </a:tr>
              <a:tr h="167718">
                <a:tc>
                  <a:txBody>
                    <a:bodyPr/>
                    <a:lstStyle/>
                    <a:p>
                      <a:pPr algn="l" fontAlgn="b"/>
                      <a:r>
                        <a:rPr lang="sv-SE" sz="1000" b="1" i="0" u="none" strike="noStrike" dirty="0" err="1">
                          <a:solidFill>
                            <a:schemeClr val="bg1"/>
                          </a:solidFill>
                          <a:effectLst/>
                          <a:latin typeface="+mn-lt"/>
                        </a:rPr>
                        <a:t>Financial</a:t>
                      </a:r>
                      <a:r>
                        <a:rPr lang="sv-SE" sz="1000" b="1" i="0" u="none" strike="noStrike" dirty="0">
                          <a:solidFill>
                            <a:schemeClr val="bg1"/>
                          </a:solidFill>
                          <a:effectLst/>
                          <a:latin typeface="+mn-lt"/>
                        </a:rPr>
                        <a:t> </a:t>
                      </a:r>
                      <a:r>
                        <a:rPr lang="sv-SE" sz="1000" b="1" i="0" u="none" strike="noStrike" dirty="0" err="1">
                          <a:solidFill>
                            <a:schemeClr val="bg1"/>
                          </a:solidFill>
                          <a:effectLst/>
                          <a:latin typeface="+mn-lt"/>
                        </a:rPr>
                        <a:t>income</a:t>
                      </a:r>
                      <a:endParaRPr lang="sv-SE" sz="1000" b="1"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548</a:t>
                      </a: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2</a:t>
                      </a: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4975195"/>
                  </a:ext>
                </a:extLst>
              </a:tr>
              <a:tr h="167718">
                <a:tc>
                  <a:txBody>
                    <a:bodyPr/>
                    <a:lstStyle/>
                    <a:p>
                      <a:pPr algn="l" fontAlgn="b"/>
                      <a:r>
                        <a:rPr lang="sv-SE" sz="1000" b="1" i="0" u="none" strike="noStrike" dirty="0" err="1">
                          <a:solidFill>
                            <a:schemeClr val="bg1"/>
                          </a:solidFill>
                          <a:effectLst/>
                          <a:latin typeface="+mn-lt"/>
                        </a:rPr>
                        <a:t>Financial</a:t>
                      </a:r>
                      <a:r>
                        <a:rPr lang="sv-SE" sz="1000" b="1" i="0" u="none" strike="noStrike" dirty="0">
                          <a:solidFill>
                            <a:schemeClr val="bg1"/>
                          </a:solidFill>
                          <a:effectLst/>
                          <a:latin typeface="+mn-lt"/>
                        </a:rPr>
                        <a:t> </a:t>
                      </a:r>
                      <a:r>
                        <a:rPr lang="sv-SE" sz="1000" b="1" i="0" u="none" strike="noStrike" dirty="0" err="1">
                          <a:solidFill>
                            <a:schemeClr val="bg1"/>
                          </a:solidFill>
                          <a:effectLst/>
                          <a:latin typeface="+mn-lt"/>
                        </a:rPr>
                        <a:t>costs</a:t>
                      </a:r>
                      <a:endParaRPr lang="sv-SE" sz="1000" b="1"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-14,263</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-466</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-23,700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96665096"/>
                  </a:ext>
                </a:extLst>
              </a:tr>
              <a:tr h="188746">
                <a:tc>
                  <a:txBody>
                    <a:bodyPr/>
                    <a:lstStyle/>
                    <a:p>
                      <a:pPr algn="l" fontAlgn="b"/>
                      <a:r>
                        <a:rPr lang="en-US" sz="1000" b="1" i="0" u="none" strike="noStrike" dirty="0">
                          <a:solidFill>
                            <a:schemeClr val="bg1"/>
                          </a:solidFill>
                          <a:effectLst/>
                          <a:latin typeface="+mn-lt"/>
                        </a:rPr>
                        <a:t>Results from units in the group and associated companies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-273</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-236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544097"/>
                  </a:ext>
                </a:extLst>
              </a:tr>
              <a:tr h="0">
                <a:tc>
                  <a:txBody>
                    <a:bodyPr/>
                    <a:lstStyle/>
                    <a:p>
                      <a:pPr algn="l" fontAlgn="b"/>
                      <a:r>
                        <a:rPr lang="en-US" sz="1000" b="1" i="0" u="none" strike="noStrike">
                          <a:solidFill>
                            <a:schemeClr val="bg1"/>
                          </a:solidFill>
                          <a:effectLst/>
                          <a:latin typeface="+mn-lt"/>
                        </a:rPr>
                        <a:t>Net result from financial items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-13,988</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-464</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-23,336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-2,163</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083147"/>
                  </a:ext>
                </a:extLst>
              </a:tr>
              <a:tr h="167718">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sv-SE" sz="1000" b="1">
                        <a:solidFill>
                          <a:schemeClr val="bg1"/>
                        </a:solidFill>
                        <a:effectLst/>
                        <a:latin typeface="+mn-lt"/>
                        <a:cs typeface="Arial" panose="020B0604020202020204" pitchFamily="34"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endParaRPr lang="sv-SE" sz="1000" b="1">
                        <a:solidFill>
                          <a:schemeClr val="bg1"/>
                        </a:solidFill>
                        <a:effectLst/>
                        <a:latin typeface="+mn-lt"/>
                        <a:ea typeface="Times New Roman" panose="02020603050405020304" pitchFamily="18" charset="0"/>
                        <a:cs typeface="Arial"/>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041309"/>
                  </a:ext>
                </a:extLst>
              </a:tr>
              <a:tr h="167718">
                <a:tc>
                  <a:txBody>
                    <a:bodyPr/>
                    <a:lstStyle/>
                    <a:p>
                      <a:pPr algn="l" fontAlgn="b"/>
                      <a:r>
                        <a:rPr lang="sv-SE" sz="1000" b="1" i="0" u="none" strike="noStrike">
                          <a:solidFill>
                            <a:schemeClr val="bg1"/>
                          </a:solidFill>
                          <a:effectLst/>
                          <a:latin typeface="+mn-lt"/>
                        </a:rPr>
                        <a:t>Profit </a:t>
                      </a:r>
                      <a:r>
                        <a:rPr lang="sv-SE" sz="1000" b="1" i="0" u="none" strike="noStrike" err="1">
                          <a:solidFill>
                            <a:schemeClr val="bg1"/>
                          </a:solidFill>
                          <a:effectLst/>
                          <a:latin typeface="+mn-lt"/>
                        </a:rPr>
                        <a:t>before</a:t>
                      </a:r>
                      <a:r>
                        <a:rPr lang="sv-SE" sz="1000" b="1" i="0" u="none" strike="noStrike">
                          <a:solidFill>
                            <a:schemeClr val="bg1"/>
                          </a:solidFill>
                          <a:effectLst/>
                          <a:latin typeface="+mn-lt"/>
                        </a:rPr>
                        <a:t> tax</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30,401</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12,074</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40,172</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27,718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849421"/>
                  </a:ext>
                </a:extLst>
              </a:tr>
              <a:tr h="167718">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sv-SE" sz="1000" b="1">
                        <a:solidFill>
                          <a:schemeClr val="bg1"/>
                        </a:solidFill>
                        <a:effectLst/>
                        <a:latin typeface="+mn-lt"/>
                        <a:cs typeface="Arial" panose="020B0604020202020204" pitchFamily="34"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endParaRPr lang="sv-SE" sz="1000" b="1">
                        <a:solidFill>
                          <a:schemeClr val="bg1"/>
                        </a:solidFill>
                        <a:effectLst/>
                        <a:latin typeface="+mn-lt"/>
                        <a:ea typeface="Times New Roman" panose="02020603050405020304" pitchFamily="18" charset="0"/>
                        <a:cs typeface="Arial"/>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177514"/>
                  </a:ext>
                </a:extLst>
              </a:tr>
              <a:tr h="167718">
                <a:tc>
                  <a:txBody>
                    <a:bodyPr/>
                    <a:lstStyle/>
                    <a:p>
                      <a:pPr algn="l" fontAlgn="b"/>
                      <a:r>
                        <a:rPr lang="sv-SE" sz="1000" b="1" i="0" u="none" strike="noStrike" err="1">
                          <a:solidFill>
                            <a:schemeClr val="bg1"/>
                          </a:solidFill>
                          <a:effectLst/>
                          <a:latin typeface="+mn-lt"/>
                        </a:rPr>
                        <a:t>Income</a:t>
                      </a:r>
                      <a:r>
                        <a:rPr lang="sv-SE" sz="1000" b="1" i="0" u="none" strike="noStrike">
                          <a:solidFill>
                            <a:schemeClr val="bg1"/>
                          </a:solidFill>
                          <a:effectLst/>
                          <a:latin typeface="+mn-lt"/>
                        </a:rPr>
                        <a:t> tax</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panose="020B0604020202020204" pitchFamily="34" charset="0"/>
                        </a:rPr>
                        <a:t>-8,564</a:t>
                      </a: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-2,580</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-14,065</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-6,155</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587551"/>
                  </a:ext>
                </a:extLst>
              </a:tr>
              <a:tr h="167718">
                <a:tc>
                  <a:txBody>
                    <a:bodyPr/>
                    <a:lstStyle/>
                    <a:p>
                      <a:pPr algn="l" fontAlgn="b"/>
                      <a:r>
                        <a:rPr lang="sv-SE" sz="1000" b="1" i="0" u="none" strike="noStrike" err="1">
                          <a:solidFill>
                            <a:schemeClr val="bg1"/>
                          </a:solidFill>
                          <a:effectLst/>
                          <a:latin typeface="+mn-lt"/>
                        </a:rPr>
                        <a:t>Deffered</a:t>
                      </a:r>
                      <a:r>
                        <a:rPr lang="sv-SE" sz="1000" b="1" i="0" u="none" strike="noStrike">
                          <a:solidFill>
                            <a:schemeClr val="bg1"/>
                          </a:solidFill>
                          <a:effectLst/>
                          <a:latin typeface="+mn-lt"/>
                        </a:rPr>
                        <a:t> tax</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1,716</a:t>
                      </a: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-312</a:t>
                      </a:r>
                      <a:endParaRPr lang="sv-SE" sz="1000" b="1"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4,398</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333</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31496"/>
                  </a:ext>
                </a:extLst>
              </a:tr>
              <a:tr h="167718">
                <a:tc>
                  <a:txBody>
                    <a:bodyPr/>
                    <a:lstStyle/>
                    <a:p>
                      <a:pPr algn="l" fontAlgn="b"/>
                      <a:r>
                        <a:rPr lang="sv-SE" sz="1000" b="1" i="0" u="none" strike="noStrike">
                          <a:solidFill>
                            <a:schemeClr val="bg1"/>
                          </a:solidFill>
                          <a:effectLst/>
                          <a:latin typeface="+mn-lt"/>
                        </a:rPr>
                        <a:t>Net profit</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23,553</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9,182</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30,506</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21,896</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969819"/>
                  </a:ext>
                </a:extLst>
              </a:tr>
            </a:tbl>
          </a:graphicData>
        </a:graphic>
      </p:graphicFrame>
    </p:spTree>
    <p:extLst>
      <p:ext uri="{BB962C8B-B14F-4D97-AF65-F5344CB8AC3E}">
        <p14:creationId xmlns:p14="http://schemas.microsoft.com/office/powerpoint/2010/main" val="177733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ED1A73-7C33-4501-8FED-CF79FB68EB87}"/>
              </a:ext>
            </a:extLst>
          </p:cNvPr>
          <p:cNvSpPr>
            <a:spLocks noGrp="1"/>
          </p:cNvSpPr>
          <p:nvPr>
            <p:ph type="ctrTitle"/>
          </p:nvPr>
        </p:nvSpPr>
        <p:spPr>
          <a:xfrm>
            <a:off x="1526644" y="723861"/>
            <a:ext cx="9144000" cy="760763"/>
          </a:xfrm>
        </p:spPr>
        <p:txBody>
          <a:bodyPr>
            <a:noAutofit/>
          </a:bodyPr>
          <a:lstStyle/>
          <a:p>
            <a:pPr algn="ctr"/>
            <a:r>
              <a:rPr lang="sv-SE" sz="4800" b="1">
                <a:solidFill>
                  <a:schemeClr val="bg1"/>
                </a:solidFill>
                <a:latin typeface="Montserrat" pitchFamily="2" charset="77"/>
                <a:ea typeface="Roboto Slab" pitchFamily="2" charset="0"/>
              </a:rPr>
              <a:t>Segment </a:t>
            </a:r>
            <a:r>
              <a:rPr lang="sv-SE" sz="4800" b="1" err="1">
                <a:solidFill>
                  <a:schemeClr val="bg1"/>
                </a:solidFill>
                <a:latin typeface="Montserrat" pitchFamily="2" charset="77"/>
                <a:ea typeface="Roboto Slab" pitchFamily="2" charset="0"/>
              </a:rPr>
              <a:t>reporting</a:t>
            </a:r>
            <a:endParaRPr lang="en-RS" sz="4800" b="1">
              <a:solidFill>
                <a:schemeClr val="bg1"/>
              </a:solidFill>
              <a:latin typeface="Montserrat" pitchFamily="2" charset="77"/>
              <a:ea typeface="Roboto Slab" pitchFamily="2" charset="0"/>
            </a:endParaRPr>
          </a:p>
        </p:txBody>
      </p:sp>
      <p:cxnSp>
        <p:nvCxnSpPr>
          <p:cNvPr id="22" name="Straight Connector 21">
            <a:extLst>
              <a:ext uri="{FF2B5EF4-FFF2-40B4-BE49-F238E27FC236}">
                <a16:creationId xmlns:a16="http://schemas.microsoft.com/office/drawing/2014/main" id="{86D964C9-08FA-2F41-AE13-301D74C8B296}"/>
              </a:ext>
            </a:extLst>
          </p:cNvPr>
          <p:cNvCxnSpPr>
            <a:cxnSpLocks/>
          </p:cNvCxnSpPr>
          <p:nvPr/>
        </p:nvCxnSpPr>
        <p:spPr>
          <a:xfrm>
            <a:off x="5268129" y="1446743"/>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2C1ACE1-0559-40BF-8367-705284E8D8FC}"/>
              </a:ext>
            </a:extLst>
          </p:cNvPr>
          <p:cNvGraphicFramePr>
            <a:graphicFrameLocks noGrp="1"/>
          </p:cNvGraphicFramePr>
          <p:nvPr>
            <p:extLst>
              <p:ext uri="{D42A27DB-BD31-4B8C-83A1-F6EECF244321}">
                <p14:modId xmlns:p14="http://schemas.microsoft.com/office/powerpoint/2010/main" val="1875487972"/>
              </p:ext>
            </p:extLst>
          </p:nvPr>
        </p:nvGraphicFramePr>
        <p:xfrm>
          <a:off x="3333746" y="1964647"/>
          <a:ext cx="7010727" cy="7882890"/>
        </p:xfrm>
        <a:graphic>
          <a:graphicData uri="http://schemas.openxmlformats.org/drawingml/2006/table">
            <a:tbl>
              <a:tblPr/>
              <a:tblGrid>
                <a:gridCol w="3502560">
                  <a:extLst>
                    <a:ext uri="{9D8B030D-6E8A-4147-A177-3AD203B41FA5}">
                      <a16:colId xmlns:a16="http://schemas.microsoft.com/office/drawing/2014/main" val="1946471384"/>
                    </a:ext>
                  </a:extLst>
                </a:gridCol>
                <a:gridCol w="913067">
                  <a:extLst>
                    <a:ext uri="{9D8B030D-6E8A-4147-A177-3AD203B41FA5}">
                      <a16:colId xmlns:a16="http://schemas.microsoft.com/office/drawing/2014/main" val="1879032509"/>
                    </a:ext>
                  </a:extLst>
                </a:gridCol>
                <a:gridCol w="902472">
                  <a:extLst>
                    <a:ext uri="{9D8B030D-6E8A-4147-A177-3AD203B41FA5}">
                      <a16:colId xmlns:a16="http://schemas.microsoft.com/office/drawing/2014/main" val="567008207"/>
                    </a:ext>
                  </a:extLst>
                </a:gridCol>
                <a:gridCol w="249608">
                  <a:extLst>
                    <a:ext uri="{9D8B030D-6E8A-4147-A177-3AD203B41FA5}">
                      <a16:colId xmlns:a16="http://schemas.microsoft.com/office/drawing/2014/main" val="1076860160"/>
                    </a:ext>
                  </a:extLst>
                </a:gridCol>
                <a:gridCol w="657850">
                  <a:extLst>
                    <a:ext uri="{9D8B030D-6E8A-4147-A177-3AD203B41FA5}">
                      <a16:colId xmlns:a16="http://schemas.microsoft.com/office/drawing/2014/main" val="2211128820"/>
                    </a:ext>
                  </a:extLst>
                </a:gridCol>
                <a:gridCol w="785170">
                  <a:extLst>
                    <a:ext uri="{9D8B030D-6E8A-4147-A177-3AD203B41FA5}">
                      <a16:colId xmlns:a16="http://schemas.microsoft.com/office/drawing/2014/main" val="812237339"/>
                    </a:ext>
                  </a:extLst>
                </a:gridCol>
              </a:tblGrid>
              <a:tr h="97231">
                <a:tc>
                  <a:txBody>
                    <a:bodyPr/>
                    <a:lstStyle/>
                    <a:p>
                      <a:pPr algn="l" fontAlgn="b"/>
                      <a:r>
                        <a:rPr lang="sv-SE" sz="1400" b="1" i="0" u="none" strike="noStrike">
                          <a:solidFill>
                            <a:schemeClr val="bg1"/>
                          </a:solidFill>
                          <a:effectLst/>
                          <a:latin typeface="+mn-lt"/>
                        </a:rPr>
                        <a:t>Group, </a:t>
                      </a:r>
                      <a:r>
                        <a:rPr lang="sv-SE" sz="1400" b="1" i="0" u="none" strike="noStrike" err="1">
                          <a:solidFill>
                            <a:schemeClr val="bg1"/>
                          </a:solidFill>
                          <a:effectLst/>
                          <a:latin typeface="+mn-lt"/>
                        </a:rPr>
                        <a:t>revenue</a:t>
                      </a:r>
                      <a:r>
                        <a:rPr lang="sv-SE" sz="1400" b="1" i="0" u="none" strike="noStrike">
                          <a:solidFill>
                            <a:schemeClr val="bg1"/>
                          </a:solidFill>
                          <a:effectLst/>
                          <a:latin typeface="+mn-lt"/>
                        </a:rPr>
                        <a:t> by </a:t>
                      </a:r>
                      <a:r>
                        <a:rPr lang="sv-SE" sz="1400" b="1" i="0" u="none" strike="noStrike" err="1">
                          <a:solidFill>
                            <a:schemeClr val="bg1"/>
                          </a:solidFill>
                          <a:effectLst/>
                          <a:latin typeface="+mn-lt"/>
                        </a:rPr>
                        <a:t>geography</a:t>
                      </a:r>
                      <a:endParaRPr lang="sv-SE" sz="14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400" b="1" i="0" u="none" strike="noStrike" dirty="0">
                          <a:solidFill>
                            <a:schemeClr val="bg1"/>
                          </a:solidFill>
                          <a:effectLst/>
                          <a:latin typeface="+mn-lt"/>
                        </a:rPr>
                        <a:t>Q4’21</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400" b="1" i="0" u="none" strike="noStrike" dirty="0">
                          <a:solidFill>
                            <a:schemeClr val="bg1"/>
                          </a:solidFill>
                          <a:effectLst/>
                          <a:latin typeface="+mn-lt"/>
                        </a:rPr>
                        <a:t>Q4’20</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b"/>
                      <a:r>
                        <a:rPr lang="sv-SE" sz="1400" b="1" i="0" u="none" strike="noStrike" dirty="0">
                          <a:solidFill>
                            <a:schemeClr val="bg1"/>
                          </a:solidFill>
                          <a:effectLst/>
                          <a:latin typeface="+mn-lt"/>
                        </a:rPr>
                        <a:t>2021</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r>
                        <a:rPr lang="sv-SE" sz="1000" b="1" i="0" u="none" strike="noStrike">
                          <a:solidFill>
                            <a:schemeClr val="bg1"/>
                          </a:solidFill>
                          <a:effectLst/>
                          <a:latin typeface="+mn-lt"/>
                        </a:rPr>
                        <a:t>2020</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400" b="1" i="0" u="none" strike="noStrike" dirty="0">
                          <a:solidFill>
                            <a:schemeClr val="bg1"/>
                          </a:solidFill>
                          <a:effectLst/>
                          <a:latin typeface="+mn-lt"/>
                        </a:rPr>
                        <a:t>2020</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6277033"/>
                  </a:ext>
                </a:extLst>
              </a:tr>
              <a:tr h="97231">
                <a:tc>
                  <a:txBody>
                    <a:bodyPr/>
                    <a:lstStyle/>
                    <a:p>
                      <a:pPr algn="l" fontAlgn="b"/>
                      <a:r>
                        <a:rPr lang="sv-SE" sz="1400" b="0" i="0" u="none" strike="noStrike">
                          <a:solidFill>
                            <a:schemeClr val="bg1"/>
                          </a:solidFill>
                          <a:effectLst/>
                          <a:latin typeface="+mn-lt"/>
                        </a:rPr>
                        <a:t>Sweden</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152,875</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80,267</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noFill/>
                  </a:tcPr>
                </a:tc>
                <a:tc gridSpan="2">
                  <a:txBody>
                    <a:bodyPr/>
                    <a:lstStyle/>
                    <a:p>
                      <a:pPr algn="r">
                        <a:lnSpc>
                          <a:spcPct val="107000"/>
                        </a:lnSpc>
                      </a:pPr>
                      <a:r>
                        <a:rPr lang="sv-SE" sz="1400" b="0" i="0" u="none" strike="noStrike" dirty="0">
                          <a:solidFill>
                            <a:schemeClr val="bg1"/>
                          </a:solidFill>
                          <a:effectLst/>
                          <a:latin typeface="+mn-lt"/>
                        </a:rPr>
                        <a:t>380,413</a:t>
                      </a:r>
                      <a:endParaRPr lang="sv-SE" sz="1400" dirty="0">
                        <a:solidFill>
                          <a:schemeClr val="bg1"/>
                        </a:solidFill>
                        <a:effectLst/>
                        <a:latin typeface="+mn-lt"/>
                        <a:ea typeface="Times New Roman" panose="02020603050405020304" pitchFamily="18" charset="0"/>
                        <a:cs typeface="Arial"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hMerge="1">
                  <a:txBody>
                    <a:bodyPr/>
                    <a:lstStyle/>
                    <a:p>
                      <a:pPr algn="r" fontAlgn="b"/>
                      <a:r>
                        <a:rPr lang="sv-SE" sz="1000" b="0" i="0" u="none" strike="noStrike">
                          <a:solidFill>
                            <a:schemeClr val="bg1"/>
                          </a:solidFill>
                          <a:effectLst/>
                          <a:latin typeface="+mn-lt"/>
                        </a:rPr>
                        <a:t>260,515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sv-SE" sz="1400" b="0" i="0" u="none" strike="noStrike" dirty="0">
                          <a:solidFill>
                            <a:schemeClr val="bg1"/>
                          </a:solidFill>
                          <a:effectLst/>
                          <a:latin typeface="+mn-lt"/>
                        </a:rPr>
                        <a:t>260,515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158429693"/>
                  </a:ext>
                </a:extLst>
              </a:tr>
              <a:tr h="97231">
                <a:tc>
                  <a:txBody>
                    <a:bodyPr/>
                    <a:lstStyle/>
                    <a:p>
                      <a:pPr algn="l" fontAlgn="b"/>
                      <a:r>
                        <a:rPr lang="sv-SE" sz="1400" b="0" i="0" u="none" strike="noStrike" err="1">
                          <a:solidFill>
                            <a:schemeClr val="bg1"/>
                          </a:solidFill>
                          <a:effectLst/>
                          <a:latin typeface="+mn-lt"/>
                        </a:rPr>
                        <a:t>Norway</a:t>
                      </a:r>
                      <a:endParaRPr lang="sv-SE" sz="1400" b="0"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a:noFill/>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22,622</a:t>
                      </a:r>
                    </a:p>
                  </a:txBody>
                  <a:tcPr marL="44450" marR="44450" marT="0" marB="0" anchor="b">
                    <a:lnL>
                      <a:noFill/>
                    </a:lnL>
                    <a:lnR>
                      <a:noFill/>
                    </a:lnR>
                    <a:lnT w="12700" cap="flat" cmpd="sng" algn="ctr">
                      <a:noFill/>
                      <a:prstDash val="solid"/>
                      <a:round/>
                      <a:headEnd type="none" w="med" len="med"/>
                      <a:tailEnd type="none" w="med" len="med"/>
                    </a:lnT>
                    <a:lnB>
                      <a:noFill/>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5,213</a:t>
                      </a:r>
                    </a:p>
                  </a:txBody>
                  <a:tcPr marL="44450" marR="44450" marT="0" marB="0" anchor="b">
                    <a:lnL>
                      <a:noFill/>
                    </a:lnL>
                    <a:lnR>
                      <a:noFill/>
                    </a:lnR>
                    <a:lnT w="12700" cap="flat" cmpd="sng" algn="ctr">
                      <a:noFill/>
                      <a:prstDash val="solid"/>
                      <a:round/>
                      <a:headEnd type="none" w="med" len="med"/>
                      <a:tailEnd type="none" w="med" len="med"/>
                    </a:lnT>
                    <a:lnB>
                      <a:noFill/>
                    </a:lnB>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52,807</a:t>
                      </a:r>
                    </a:p>
                  </a:txBody>
                  <a:tcPr marL="9525" marR="9525" marT="9525" marB="0" anchor="b">
                    <a:lnL>
                      <a:noFill/>
                    </a:lnL>
                    <a:lnR>
                      <a:noFill/>
                    </a:lnR>
                    <a:lnT w="12700" cap="flat" cmpd="sng" algn="ctr">
                      <a:noFill/>
                      <a:prstDash val="solid"/>
                      <a:round/>
                      <a:headEnd type="none" w="med" len="med"/>
                      <a:tailEnd type="none" w="med" len="med"/>
                    </a:lnT>
                    <a:lnB>
                      <a:noFill/>
                    </a:lnB>
                    <a:noFill/>
                  </a:tcPr>
                </a:tc>
                <a:tc hMerge="1">
                  <a:txBody>
                    <a:bodyPr/>
                    <a:lstStyle/>
                    <a:p>
                      <a:pPr algn="r" fontAlgn="b"/>
                      <a:r>
                        <a:rPr lang="sv-SE" sz="1000" b="0" i="0" u="none" strike="noStrike">
                          <a:solidFill>
                            <a:schemeClr val="bg1"/>
                          </a:solidFill>
                          <a:effectLst/>
                          <a:latin typeface="+mn-lt"/>
                        </a:rPr>
                        <a:t>10,596</a:t>
                      </a:r>
                    </a:p>
                  </a:txBody>
                  <a:tcPr marL="9525" marR="9525" marT="9525"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sv-SE" sz="1400" b="0" i="0" u="none" strike="noStrike" dirty="0">
                          <a:solidFill>
                            <a:schemeClr val="bg1"/>
                          </a:solidFill>
                          <a:effectLst/>
                          <a:latin typeface="+mn-lt"/>
                        </a:rPr>
                        <a:t>10,596</a:t>
                      </a:r>
                    </a:p>
                  </a:txBody>
                  <a:tcPr marL="9525" marR="9525" marT="9525"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323583140"/>
                  </a:ext>
                </a:extLst>
              </a:tr>
              <a:tr h="97231">
                <a:tc>
                  <a:txBody>
                    <a:bodyPr/>
                    <a:lstStyle/>
                    <a:p>
                      <a:pPr marL="0" algn="l" defTabSz="914400" rtl="0" eaLnBrk="1" fontAlgn="b" latinLnBrk="0" hangingPunct="1"/>
                      <a:r>
                        <a:rPr lang="sv-SE" sz="1400" b="0" i="0" u="none" strike="noStrike" kern="1200" err="1">
                          <a:solidFill>
                            <a:schemeClr val="bg1"/>
                          </a:solidFill>
                          <a:effectLst/>
                          <a:latin typeface="+mn-lt"/>
                          <a:ea typeface="+mn-ea"/>
                          <a:cs typeface="+mn-cs"/>
                        </a:rPr>
                        <a:t>Denmark</a:t>
                      </a:r>
                      <a:endParaRPr lang="sv-SE" sz="1400" b="0" i="0" u="none" strike="noStrike" kern="1200">
                        <a:solidFill>
                          <a:schemeClr val="bg1"/>
                        </a:solidFill>
                        <a:effectLst/>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noFill/>
                  </a:tcPr>
                </a:tc>
                <a:tc>
                  <a:txBody>
                    <a:bodyPr/>
                    <a:lstStyle/>
                    <a:p>
                      <a:pPr marL="0" algn="r" defTabSz="914400" rtl="0" eaLnBrk="1" fontAlgn="b" latinLnBrk="0" hangingPunct="1">
                        <a:lnSpc>
                          <a:spcPct val="107000"/>
                        </a:lnSpc>
                      </a:pPr>
                      <a:r>
                        <a:rPr lang="sv-SE" sz="1400" b="0" i="0" u="none" strike="noStrike" kern="1200" dirty="0">
                          <a:solidFill>
                            <a:schemeClr val="bg1"/>
                          </a:solidFill>
                          <a:effectLst/>
                          <a:latin typeface="+mn-lt"/>
                          <a:ea typeface="+mn-ea"/>
                          <a:cs typeface="+mn-cs"/>
                        </a:rPr>
                        <a:t>21,425</a:t>
                      </a:r>
                    </a:p>
                  </a:txBody>
                  <a:tcPr marL="44450" marR="44450" marT="0" marB="0" anchor="b">
                    <a:lnL>
                      <a:noFill/>
                    </a:lnL>
                    <a:lnR>
                      <a:noFill/>
                    </a:lnR>
                    <a:lnT w="12700" cap="flat" cmpd="sng" algn="ctr">
                      <a:noFill/>
                      <a:prstDash val="solid"/>
                      <a:round/>
                      <a:headEnd type="none" w="med" len="med"/>
                      <a:tailEnd type="none" w="med" len="med"/>
                    </a:lnT>
                    <a:lnB>
                      <a:noFill/>
                    </a:lnB>
                    <a:noFill/>
                  </a:tcPr>
                </a:tc>
                <a:tc>
                  <a:txBody>
                    <a:bodyPr/>
                    <a:lstStyle/>
                    <a:p>
                      <a:pPr marL="0" algn="r" defTabSz="914400" rtl="0" eaLnBrk="1" fontAlgn="b" latinLnBrk="0" hangingPunct="1">
                        <a:lnSpc>
                          <a:spcPct val="107000"/>
                        </a:lnSpc>
                      </a:pPr>
                      <a:r>
                        <a:rPr lang="sv-SE" sz="1400" b="0" i="0" u="none" strike="noStrike" kern="1200" dirty="0">
                          <a:solidFill>
                            <a:schemeClr val="bg1"/>
                          </a:solidFill>
                          <a:effectLst/>
                          <a:latin typeface="+mn-lt"/>
                          <a:ea typeface="+mn-ea"/>
                          <a:cs typeface="+mn-cs"/>
                        </a:rPr>
                        <a:t>2,644</a:t>
                      </a:r>
                    </a:p>
                  </a:txBody>
                  <a:tcPr marL="44450" marR="44450" marT="0" marB="0" anchor="b">
                    <a:lnL>
                      <a:noFill/>
                    </a:lnL>
                    <a:lnR>
                      <a:noFill/>
                    </a:lnR>
                    <a:lnT w="12700" cap="flat" cmpd="sng" algn="ctr">
                      <a:noFill/>
                      <a:prstDash val="solid"/>
                      <a:round/>
                      <a:headEnd type="none" w="med" len="med"/>
                      <a:tailEnd type="none" w="med" len="med"/>
                    </a:lnT>
                    <a:lnB>
                      <a:noFill/>
                    </a:lnB>
                    <a:noFill/>
                  </a:tcPr>
                </a:tc>
                <a:tc gridSpan="2">
                  <a:txBody>
                    <a:bodyPr/>
                    <a:lstStyle/>
                    <a:p>
                      <a:pPr marL="0" algn="r" defTabSz="914400" rtl="0" eaLnBrk="1" fontAlgn="b" latinLnBrk="0" hangingPunct="1">
                        <a:lnSpc>
                          <a:spcPct val="107000"/>
                        </a:lnSpc>
                      </a:pPr>
                      <a:r>
                        <a:rPr lang="sv-SE" sz="1400" b="0" i="0" u="none" strike="noStrike" kern="1200" dirty="0">
                          <a:solidFill>
                            <a:schemeClr val="bg1"/>
                          </a:solidFill>
                          <a:effectLst/>
                          <a:latin typeface="+mn-lt"/>
                          <a:ea typeface="+mn-ea"/>
                          <a:cs typeface="+mn-cs"/>
                        </a:rPr>
                        <a:t>52,440</a:t>
                      </a:r>
                    </a:p>
                  </a:txBody>
                  <a:tcPr marL="9525" marR="9525" marT="9525" marB="0" anchor="b">
                    <a:lnL>
                      <a:noFill/>
                    </a:lnL>
                    <a:lnR>
                      <a:noFill/>
                    </a:lnR>
                    <a:lnT w="12700" cap="flat" cmpd="sng" algn="ctr">
                      <a:noFill/>
                      <a:prstDash val="solid"/>
                      <a:round/>
                      <a:headEnd type="none" w="med" len="med"/>
                      <a:tailEnd type="none" w="med" len="med"/>
                    </a:lnT>
                    <a:lnB>
                      <a:noFill/>
                    </a:lnB>
                    <a:noFill/>
                  </a:tcPr>
                </a:tc>
                <a:tc hMerge="1">
                  <a:txBody>
                    <a:bodyPr/>
                    <a:lstStyle/>
                    <a:p>
                      <a:pPr algn="r" fontAlgn="b"/>
                      <a:r>
                        <a:rPr lang="sv-SE" sz="1000" b="0" i="0" u="none" strike="noStrike">
                          <a:solidFill>
                            <a:schemeClr val="bg1"/>
                          </a:solidFill>
                          <a:effectLst/>
                          <a:latin typeface="+mn-lt"/>
                        </a:rPr>
                        <a:t>6,873</a:t>
                      </a:r>
                    </a:p>
                  </a:txBody>
                  <a:tcPr marL="9525" marR="9525" marT="9525" marB="0" anchor="b">
                    <a:lnL>
                      <a:noFill/>
                    </a:lnL>
                    <a:lnR>
                      <a:noFill/>
                    </a:lnR>
                    <a:lnT w="12700" cap="flat" cmpd="sng" algn="ctr">
                      <a:noFill/>
                      <a:prstDash val="solid"/>
                      <a:round/>
                      <a:headEnd type="none" w="med" len="med"/>
                      <a:tailEnd type="none" w="med" len="med"/>
                    </a:lnT>
                    <a:lnB>
                      <a:noFill/>
                    </a:lnB>
                    <a:noFill/>
                  </a:tcPr>
                </a:tc>
                <a:tc>
                  <a:txBody>
                    <a:bodyPr/>
                    <a:lstStyle/>
                    <a:p>
                      <a:pPr marL="0" algn="r" defTabSz="914400" rtl="0" eaLnBrk="1" fontAlgn="b" latinLnBrk="0" hangingPunct="1"/>
                      <a:r>
                        <a:rPr lang="sv-SE" sz="1400" b="0" i="0" u="none" strike="noStrike" kern="1200" dirty="0">
                          <a:solidFill>
                            <a:schemeClr val="bg1"/>
                          </a:solidFill>
                          <a:effectLst/>
                          <a:latin typeface="+mn-lt"/>
                          <a:ea typeface="+mn-ea"/>
                          <a:cs typeface="+mn-cs"/>
                        </a:rPr>
                        <a:t>6,872</a:t>
                      </a:r>
                    </a:p>
                  </a:txBody>
                  <a:tcPr marL="9525" marR="9525" marT="9525"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3871683562"/>
                  </a:ext>
                </a:extLst>
              </a:tr>
              <a:tr h="97231">
                <a:tc>
                  <a:txBody>
                    <a:bodyPr/>
                    <a:lstStyle/>
                    <a:p>
                      <a:pPr algn="l" fontAlgn="b"/>
                      <a:r>
                        <a:rPr lang="sv-SE" sz="1400" b="0" i="0" u="none" strike="noStrike" dirty="0">
                          <a:solidFill>
                            <a:schemeClr val="bg1"/>
                          </a:solidFill>
                          <a:effectLst/>
                          <a:latin typeface="+mn-lt"/>
                        </a:rPr>
                        <a:t>Finland</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6,840</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280</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15,433</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r>
                        <a:rPr lang="sv-SE" sz="1000" b="0" i="0" u="none" strike="noStrike">
                          <a:solidFill>
                            <a:schemeClr val="bg1"/>
                          </a:solidFill>
                          <a:effectLst/>
                          <a:latin typeface="+mn-lt"/>
                        </a:rPr>
                        <a:t>629</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400" b="0" i="0" u="none" strike="noStrike" dirty="0">
                          <a:solidFill>
                            <a:schemeClr val="bg1"/>
                          </a:solidFill>
                          <a:effectLst/>
                          <a:latin typeface="+mn-lt"/>
                        </a:rPr>
                        <a:t>629</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611993"/>
                  </a:ext>
                </a:extLst>
              </a:tr>
              <a:tr h="97231">
                <a:tc>
                  <a:txBody>
                    <a:bodyPr/>
                    <a:lstStyle/>
                    <a:p>
                      <a:pPr algn="l" fontAlgn="b"/>
                      <a:r>
                        <a:rPr lang="sv-SE" sz="1400" b="0" i="0" u="none" strike="noStrike" dirty="0" err="1">
                          <a:solidFill>
                            <a:schemeClr val="bg1"/>
                          </a:solidFill>
                          <a:effectLst/>
                          <a:latin typeface="+mn-lt"/>
                        </a:rPr>
                        <a:t>Germany</a:t>
                      </a:r>
                      <a:endParaRPr lang="sv-SE" sz="1400" b="0" i="0" u="none" strike="noStrike" dirty="0">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24,701</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25,764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tc>
                <a:tc>
                  <a:txBody>
                    <a:bodyPr/>
                    <a:lstStyle/>
                    <a:p>
                      <a:pPr algn="r" fontAlgn="b"/>
                      <a:r>
                        <a:rPr lang="sv-SE" sz="1400" b="0" i="0" u="none" strike="noStrike" dirty="0">
                          <a:solidFill>
                            <a:schemeClr val="bg1"/>
                          </a:solidFill>
                          <a:effectLst/>
                          <a:latin typeface="+mn-lt"/>
                        </a:rPr>
                        <a:t>-</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590200"/>
                  </a:ext>
                </a:extLst>
              </a:tr>
              <a:tr h="97231">
                <a:tc>
                  <a:txBody>
                    <a:bodyPr/>
                    <a:lstStyle/>
                    <a:p>
                      <a:pPr algn="l" fontAlgn="b"/>
                      <a:r>
                        <a:rPr lang="sv-SE" sz="1400" b="0" i="0" u="none" strike="noStrike" dirty="0" err="1">
                          <a:solidFill>
                            <a:schemeClr val="bg1"/>
                          </a:solidFill>
                          <a:effectLst/>
                          <a:latin typeface="+mn-lt"/>
                        </a:rPr>
                        <a:t>Other</a:t>
                      </a:r>
                      <a:endParaRPr lang="sv-SE" sz="1400" b="0" i="0" u="none" strike="noStrike" dirty="0">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1,071</a:t>
                      </a: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a:t>
                      </a: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2,461</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sv-SE"/>
                    </a:p>
                  </a:txBody>
                  <a:tcPr/>
                </a:tc>
                <a:tc>
                  <a:txBody>
                    <a:bodyPr/>
                    <a:lstStyle/>
                    <a:p>
                      <a:pPr algn="r" fontAlgn="b"/>
                      <a:r>
                        <a:rPr lang="sv-SE" sz="1400" b="0" i="0" u="none" strike="noStrike" dirty="0">
                          <a:solidFill>
                            <a:schemeClr val="bg1"/>
                          </a:solidFill>
                          <a:effectLst/>
                          <a:latin typeface="+mn-lt"/>
                        </a:rPr>
                        <a:t>-</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308965"/>
                  </a:ext>
                </a:extLst>
              </a:tr>
              <a:tr h="97231">
                <a:tc>
                  <a:txBody>
                    <a:bodyPr/>
                    <a:lstStyle/>
                    <a:p>
                      <a:pPr algn="l" fontAlgn="b"/>
                      <a:r>
                        <a:rPr lang="sv-SE" sz="1400" b="1" i="0" u="none" strike="noStrike" dirty="0">
                          <a:solidFill>
                            <a:schemeClr val="bg1"/>
                          </a:solidFill>
                          <a:effectLst/>
                          <a:latin typeface="+mn-lt"/>
                        </a:rPr>
                        <a:t>Total</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400" b="1" dirty="0">
                          <a:solidFill>
                            <a:schemeClr val="bg1"/>
                          </a:solidFill>
                          <a:effectLst/>
                          <a:latin typeface="+mn-lt"/>
                          <a:ea typeface="Times New Roman" panose="02020603050405020304" pitchFamily="18" charset="0"/>
                          <a:cs typeface="Arial" panose="020B0604020202020204" pitchFamily="34" charset="0"/>
                        </a:rPr>
                        <a:t>229,534</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400" b="1" kern="1200" dirty="0">
                          <a:solidFill>
                            <a:schemeClr val="bg1"/>
                          </a:solidFill>
                          <a:effectLst/>
                          <a:latin typeface="+mn-lt"/>
                          <a:ea typeface="Times New Roman" panose="02020603050405020304" pitchFamily="18" charset="0"/>
                          <a:cs typeface="Arial" panose="020B0604020202020204" pitchFamily="34" charset="0"/>
                        </a:rPr>
                        <a:t>88,404</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noFill/>
                  </a:tcPr>
                </a:tc>
                <a:tc gridSpan="2">
                  <a:txBody>
                    <a:bodyPr/>
                    <a:lstStyle/>
                    <a:p>
                      <a:pPr algn="r">
                        <a:lnSpc>
                          <a:spcPct val="107000"/>
                        </a:lnSpc>
                      </a:pPr>
                      <a:r>
                        <a:rPr lang="sv-SE" sz="1400" b="1" dirty="0">
                          <a:solidFill>
                            <a:schemeClr val="bg1"/>
                          </a:solidFill>
                          <a:effectLst/>
                          <a:latin typeface="+mn-lt"/>
                          <a:ea typeface="Times New Roman" panose="02020603050405020304" pitchFamily="18" charset="0"/>
                          <a:cs typeface="Arial" panose="020B0604020202020204" pitchFamily="34" charset="0"/>
                        </a:rPr>
                        <a:t>529,319</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hMerge="1">
                  <a:txBody>
                    <a:bodyPr/>
                    <a:lstStyle/>
                    <a:p>
                      <a:pPr algn="r" fontAlgn="b"/>
                      <a:r>
                        <a:rPr lang="sv-SE" sz="1000" b="1" i="0" u="none" strike="noStrike">
                          <a:solidFill>
                            <a:schemeClr val="bg1"/>
                          </a:solidFill>
                          <a:effectLst/>
                          <a:latin typeface="+mn-lt"/>
                        </a:rPr>
                        <a:t>278,613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sv-SE" sz="1400" b="1" i="0" u="none" strike="noStrike" dirty="0">
                          <a:solidFill>
                            <a:schemeClr val="bg1"/>
                          </a:solidFill>
                          <a:effectLst/>
                          <a:latin typeface="+mn-lt"/>
                        </a:rPr>
                        <a:t>278,613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921901870"/>
                  </a:ext>
                </a:extLst>
              </a:tr>
              <a:tr h="97231">
                <a:tc>
                  <a:txBody>
                    <a:bodyPr/>
                    <a:lstStyle/>
                    <a:p>
                      <a:pPr algn="l" fontAlgn="b"/>
                      <a:endParaRPr lang="sv-SE" sz="1400" b="0" i="0" u="none" strike="noStrike" dirty="0">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sv-SE" sz="1000" b="0"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589812219"/>
                  </a:ext>
                </a:extLst>
              </a:tr>
              <a:tr h="97231">
                <a:tc>
                  <a:txBody>
                    <a:bodyPr/>
                    <a:lstStyle/>
                    <a:p>
                      <a:pPr algn="l" fontAlgn="b"/>
                      <a:r>
                        <a:rPr lang="sv-SE" sz="1400" b="1" i="0" u="none" strike="noStrike">
                          <a:solidFill>
                            <a:schemeClr val="bg1"/>
                          </a:solidFill>
                          <a:effectLst/>
                          <a:latin typeface="+mn-lt"/>
                        </a:rPr>
                        <a:t>Group, </a:t>
                      </a:r>
                      <a:r>
                        <a:rPr lang="sv-SE" sz="1400" b="1" i="0" u="none" strike="noStrike" err="1">
                          <a:solidFill>
                            <a:schemeClr val="bg1"/>
                          </a:solidFill>
                          <a:effectLst/>
                          <a:latin typeface="+mn-lt"/>
                        </a:rPr>
                        <a:t>revenue</a:t>
                      </a:r>
                      <a:r>
                        <a:rPr lang="sv-SE" sz="1400" b="1" i="0" u="none" strike="noStrike">
                          <a:solidFill>
                            <a:schemeClr val="bg1"/>
                          </a:solidFill>
                          <a:effectLst/>
                          <a:latin typeface="+mn-lt"/>
                        </a:rPr>
                        <a:t> by segment</a:t>
                      </a:r>
                    </a:p>
                  </a:txBody>
                  <a:tcPr marL="9525" marR="9525" marT="9525" marB="0" anchor="b">
                    <a:lnL>
                      <a:noFill/>
                    </a:lnL>
                    <a:lnR>
                      <a:noFill/>
                    </a:lnR>
                    <a:lnT>
                      <a:noFill/>
                    </a:lnT>
                    <a:lnB>
                      <a:noFill/>
                    </a:lnB>
                    <a:noFill/>
                  </a:tcPr>
                </a:tc>
                <a:tc>
                  <a:txBody>
                    <a:bodyPr/>
                    <a:lstStyle/>
                    <a:p>
                      <a:pPr algn="r"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r"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gridSpan="2">
                  <a:txBody>
                    <a:bodyPr/>
                    <a:lstStyle/>
                    <a:p>
                      <a:pPr algn="r"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hMerge="1">
                  <a:txBody>
                    <a:bodyPr/>
                    <a:lstStyle/>
                    <a:p>
                      <a:pPr algn="l" fontAlgn="b"/>
                      <a:r>
                        <a:rPr lang="sv-SE" sz="1000" b="0" i="0" u="none" strike="noStrike">
                          <a:solidFill>
                            <a:schemeClr val="bg1"/>
                          </a:solidFill>
                          <a:effectLst/>
                          <a:latin typeface="+mn-lt"/>
                        </a:rPr>
                        <a:t> </a:t>
                      </a:r>
                    </a:p>
                  </a:txBody>
                  <a:tcPr marL="9525" marR="9525" marT="9525" marB="0" anchor="b">
                    <a:lnL>
                      <a:noFill/>
                    </a:lnL>
                    <a:lnR>
                      <a:noFill/>
                    </a:lnR>
                    <a:lnT>
                      <a:noFill/>
                    </a:lnT>
                    <a:lnB>
                      <a:noFill/>
                    </a:lnB>
                    <a:noFill/>
                  </a:tcPr>
                </a:tc>
                <a:tc>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1665086843"/>
                  </a:ext>
                </a:extLst>
              </a:tr>
              <a:tr h="97231">
                <a:tc>
                  <a:txBody>
                    <a:bodyPr/>
                    <a:lstStyle/>
                    <a:p>
                      <a:pPr algn="l" fontAlgn="b"/>
                      <a:r>
                        <a:rPr lang="sv-SE" sz="1400" b="0" i="0" u="none" strike="noStrike" dirty="0">
                          <a:solidFill>
                            <a:schemeClr val="bg1"/>
                          </a:solidFill>
                          <a:effectLst/>
                          <a:latin typeface="+mn-lt"/>
                        </a:rPr>
                        <a:t>B2B</a:t>
                      </a:r>
                    </a:p>
                  </a:txBody>
                  <a:tcPr marL="9525" marR="9525" marT="9525" marB="0" anchor="b">
                    <a:lnL>
                      <a:noFill/>
                    </a:lnL>
                    <a:lnR>
                      <a:noFill/>
                    </a:lnR>
                    <a:lnT>
                      <a:noFill/>
                    </a:lnT>
                    <a:lnB>
                      <a:noFill/>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158,952</a:t>
                      </a:r>
                    </a:p>
                  </a:txBody>
                  <a:tcPr marL="44450" marR="44450" marT="0" marB="0" anchor="b">
                    <a:lnL>
                      <a:noFill/>
                    </a:lnL>
                    <a:lnR>
                      <a:noFill/>
                    </a:lnR>
                    <a:lnT>
                      <a:noFill/>
                    </a:lnT>
                    <a:lnB>
                      <a:noFill/>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29,342</a:t>
                      </a:r>
                    </a:p>
                  </a:txBody>
                  <a:tcPr marL="44450" marR="44450" marT="0" marB="0" anchor="b">
                    <a:lnL>
                      <a:noFill/>
                    </a:lnL>
                    <a:lnR>
                      <a:noFill/>
                    </a:lnR>
                    <a:lnT>
                      <a:noFill/>
                    </a:lnT>
                    <a:lnB>
                      <a:noFill/>
                    </a:lnB>
                    <a:noFill/>
                  </a:tcPr>
                </a:tc>
                <a:tc gridSpan="2">
                  <a:txBody>
                    <a:bodyPr/>
                    <a:lstStyle/>
                    <a:p>
                      <a:pPr algn="r">
                        <a:lnSpc>
                          <a:spcPct val="107000"/>
                        </a:lnSpc>
                      </a:pPr>
                      <a:r>
                        <a:rPr lang="sv-SE" sz="1400" b="0" i="0" u="none" strike="noStrike" dirty="0">
                          <a:solidFill>
                            <a:schemeClr val="bg1"/>
                          </a:solidFill>
                          <a:effectLst/>
                          <a:latin typeface="+mn-lt"/>
                        </a:rPr>
                        <a:t>316,797</a:t>
                      </a:r>
                      <a:endParaRPr lang="sv-SE" sz="1400" dirty="0">
                        <a:solidFill>
                          <a:schemeClr val="bg1"/>
                        </a:solidFill>
                        <a:effectLst/>
                        <a:latin typeface="+mn-lt"/>
                        <a:ea typeface="Times New Roman" panose="02020603050405020304" pitchFamily="18" charset="0"/>
                        <a:cs typeface="Arial" panose="020B0604020202020204" pitchFamily="34" charset="0"/>
                      </a:endParaRPr>
                    </a:p>
                  </a:txBody>
                  <a:tcPr marL="9525" marR="9525" marT="9525" marB="0" anchor="b">
                    <a:lnL>
                      <a:noFill/>
                    </a:lnL>
                    <a:lnR>
                      <a:noFill/>
                    </a:lnR>
                    <a:lnT>
                      <a:noFill/>
                    </a:lnT>
                    <a:lnB>
                      <a:noFill/>
                    </a:lnB>
                    <a:noFill/>
                  </a:tcPr>
                </a:tc>
                <a:tc hMerge="1">
                  <a:txBody>
                    <a:bodyPr/>
                    <a:lstStyle/>
                    <a:p>
                      <a:pPr algn="r" fontAlgn="b"/>
                      <a:r>
                        <a:rPr lang="sv-SE" sz="1000" b="0" i="0" u="none" strike="noStrike">
                          <a:solidFill>
                            <a:schemeClr val="bg1"/>
                          </a:solidFill>
                          <a:effectLst/>
                          <a:latin typeface="+mn-lt"/>
                        </a:rPr>
                        <a:t>98,513</a:t>
                      </a:r>
                    </a:p>
                  </a:txBody>
                  <a:tcPr marL="9525" marR="9525" marT="9525" marB="0" anchor="b">
                    <a:lnL>
                      <a:noFill/>
                    </a:lnL>
                    <a:lnR>
                      <a:noFill/>
                    </a:lnR>
                    <a:lnT>
                      <a:noFill/>
                    </a:lnT>
                    <a:lnB>
                      <a:noFill/>
                    </a:lnB>
                    <a:noFill/>
                  </a:tcPr>
                </a:tc>
                <a:tc>
                  <a:txBody>
                    <a:bodyPr/>
                    <a:lstStyle/>
                    <a:p>
                      <a:pPr algn="r" fontAlgn="b"/>
                      <a:r>
                        <a:rPr lang="sv-SE" sz="1400" b="0" i="0" u="none" strike="noStrike" dirty="0">
                          <a:solidFill>
                            <a:schemeClr val="bg1"/>
                          </a:solidFill>
                          <a:effectLst/>
                          <a:latin typeface="+mn-lt"/>
                        </a:rPr>
                        <a:t>100,798</a:t>
                      </a:r>
                    </a:p>
                  </a:txBody>
                  <a:tcPr marL="9525" marR="9525" marT="9525" marB="0" anchor="b">
                    <a:lnL>
                      <a:noFill/>
                    </a:lnL>
                    <a:lnR>
                      <a:noFill/>
                    </a:lnR>
                    <a:lnT>
                      <a:noFill/>
                    </a:lnT>
                    <a:lnB>
                      <a:noFill/>
                    </a:lnB>
                    <a:noFill/>
                  </a:tcPr>
                </a:tc>
                <a:extLst>
                  <a:ext uri="{0D108BD9-81ED-4DB2-BD59-A6C34878D82A}">
                    <a16:rowId xmlns:a16="http://schemas.microsoft.com/office/drawing/2014/main" val="2922557275"/>
                  </a:ext>
                </a:extLst>
              </a:tr>
              <a:tr h="97231">
                <a:tc>
                  <a:txBody>
                    <a:bodyPr/>
                    <a:lstStyle/>
                    <a:p>
                      <a:pPr algn="l" fontAlgn="b"/>
                      <a:r>
                        <a:rPr lang="sv-SE" sz="1400" b="0" i="0" u="none" strike="noStrike">
                          <a:solidFill>
                            <a:schemeClr val="bg1"/>
                          </a:solidFill>
                          <a:effectLst/>
                          <a:latin typeface="+mn-lt"/>
                        </a:rPr>
                        <a:t>B2C</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70,582</a:t>
                      </a: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59,062</a:t>
                      </a: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212,522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pPr algn="r" fontAlgn="b"/>
                      <a:r>
                        <a:rPr lang="sv-SE" sz="1000" b="0" i="0" u="none" strike="noStrike">
                          <a:solidFill>
                            <a:schemeClr val="bg1"/>
                          </a:solidFill>
                          <a:effectLst/>
                          <a:latin typeface="+mn-lt"/>
                        </a:rPr>
                        <a:t>180,100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sv-SE" sz="1400" b="0" i="0" u="none" strike="noStrike" dirty="0">
                          <a:solidFill>
                            <a:schemeClr val="bg1"/>
                          </a:solidFill>
                          <a:effectLst/>
                          <a:latin typeface="+mn-lt"/>
                        </a:rPr>
                        <a:t>177,815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6485872"/>
                  </a:ext>
                </a:extLst>
              </a:tr>
              <a:tr h="97231">
                <a:tc>
                  <a:txBody>
                    <a:bodyPr/>
                    <a:lstStyle/>
                    <a:p>
                      <a:pPr algn="l" fontAlgn="b"/>
                      <a:r>
                        <a:rPr lang="sv-SE" sz="1400" b="1" i="0" u="none" strike="noStrike" dirty="0">
                          <a:solidFill>
                            <a:schemeClr val="bg1"/>
                          </a:solidFill>
                          <a:effectLst/>
                          <a:latin typeface="+mn-lt"/>
                        </a:rPr>
                        <a:t>Total</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400" b="1" dirty="0">
                          <a:solidFill>
                            <a:schemeClr val="bg1"/>
                          </a:solidFill>
                          <a:effectLst/>
                          <a:latin typeface="+mn-lt"/>
                          <a:ea typeface="Times New Roman" panose="02020603050405020304" pitchFamily="18" charset="0"/>
                          <a:cs typeface="Arial" panose="020B0604020202020204" pitchFamily="34" charset="0"/>
                        </a:rPr>
                        <a:t>229,534</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a:lnSpc>
                          <a:spcPct val="107000"/>
                        </a:lnSpc>
                      </a:pPr>
                      <a:r>
                        <a:rPr lang="sv-SE" sz="1400" b="1" dirty="0">
                          <a:solidFill>
                            <a:schemeClr val="bg1"/>
                          </a:solidFill>
                          <a:effectLst/>
                          <a:latin typeface="+mn-lt"/>
                          <a:ea typeface="Times New Roman" panose="02020603050405020304" pitchFamily="18" charset="0"/>
                          <a:cs typeface="Arial"/>
                        </a:rPr>
                        <a:t>88,404</a:t>
                      </a: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noFill/>
                  </a:tcPr>
                </a:tc>
                <a:tc gridSpan="2">
                  <a:txBody>
                    <a:bodyPr/>
                    <a:lstStyle/>
                    <a:p>
                      <a:pPr algn="r">
                        <a:lnSpc>
                          <a:spcPct val="107000"/>
                        </a:lnSpc>
                      </a:pPr>
                      <a:r>
                        <a:rPr lang="sv-SE" sz="1400" b="1" dirty="0">
                          <a:solidFill>
                            <a:schemeClr val="bg1"/>
                          </a:solidFill>
                          <a:effectLst/>
                          <a:latin typeface="+mn-lt"/>
                          <a:ea typeface="Times New Roman" panose="02020603050405020304" pitchFamily="18" charset="0"/>
                          <a:cs typeface="Arial" panose="020B0604020202020204" pitchFamily="34" charset="0"/>
                        </a:rPr>
                        <a:t>529,319</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hMerge="1">
                  <a:txBody>
                    <a:bodyPr/>
                    <a:lstStyle/>
                    <a:p>
                      <a:pPr algn="r" fontAlgn="b"/>
                      <a:r>
                        <a:rPr lang="sv-SE" sz="1000" b="1" i="0" u="none" strike="noStrike">
                          <a:solidFill>
                            <a:schemeClr val="bg1"/>
                          </a:solidFill>
                          <a:effectLst/>
                          <a:latin typeface="+mn-lt"/>
                        </a:rPr>
                        <a:t>278,613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sv-SE" sz="1400" b="1" i="0" u="none" strike="noStrike" dirty="0">
                          <a:solidFill>
                            <a:schemeClr val="bg1"/>
                          </a:solidFill>
                          <a:effectLst/>
                          <a:latin typeface="+mn-lt"/>
                        </a:rPr>
                        <a:t>278,613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52787879"/>
                  </a:ext>
                </a:extLst>
              </a:tr>
              <a:tr h="146418">
                <a:tc>
                  <a:txBody>
                    <a:bodyPr/>
                    <a:lstStyle/>
                    <a:p>
                      <a:pPr algn="l" fontAlgn="b"/>
                      <a:endParaRPr lang="sv-SE" sz="1400" b="1"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endParaRPr lang="sv-SE" sz="1400" b="0" i="0" u="none" strike="noStrike">
                        <a:solidFill>
                          <a:schemeClr val="bg1"/>
                        </a:solidFill>
                        <a:effectLst/>
                        <a:latin typeface="+mn-lt"/>
                      </a:endParaRPr>
                    </a:p>
                  </a:txBody>
                  <a:tcPr>
                    <a:lnL>
                      <a:noFill/>
                    </a:lnL>
                    <a:lnR>
                      <a:noFill/>
                    </a:lnR>
                    <a:lnT>
                      <a:noFill/>
                    </a:lnT>
                    <a:lnB>
                      <a:noFill/>
                    </a:lnB>
                    <a:lnTlToBr w="12700" cmpd="sng">
                      <a:noFill/>
                      <a:prstDash val="solid"/>
                    </a:lnTlToBr>
                    <a:lnBlToTr w="12700" cmpd="sng">
                      <a:noFill/>
                      <a:prstDash val="solid"/>
                    </a:lnBlToTr>
                    <a:noFill/>
                  </a:tcPr>
                </a:tc>
                <a:tc hMerge="1">
                  <a:txBody>
                    <a:bodyPr/>
                    <a:lstStyle/>
                    <a:p>
                      <a:endParaRPr lang="en-GB" sz="1000">
                        <a:solidFill>
                          <a:schemeClr val="bg1"/>
                        </a:solidFill>
                        <a:latin typeface="+mn-lt"/>
                      </a:endParaRPr>
                    </a:p>
                  </a:txBody>
                  <a:tcPr>
                    <a:lnL>
                      <a:noFill/>
                    </a:lnL>
                    <a:lnR>
                      <a:noFill/>
                    </a:lnR>
                    <a:lnT>
                      <a:noFill/>
                    </a:lnT>
                    <a:lnB>
                      <a:noFill/>
                    </a:lnB>
                    <a:noFill/>
                  </a:tcPr>
                </a:tc>
                <a:tc>
                  <a:txBody>
                    <a:bodyPr/>
                    <a:lstStyle/>
                    <a:p>
                      <a:endParaRPr lang="en-GB" sz="1400">
                        <a:solidFill>
                          <a:schemeClr val="bg1"/>
                        </a:solidFill>
                        <a:latin typeface="+mn-lt"/>
                      </a:endParaRPr>
                    </a:p>
                  </a:txBody>
                  <a:tcPr>
                    <a:lnL>
                      <a:noFill/>
                    </a:lnL>
                    <a:lnR>
                      <a:noFill/>
                    </a:lnR>
                    <a:lnT>
                      <a:noFill/>
                    </a:lnT>
                    <a:lnB>
                      <a:noFill/>
                    </a:lnB>
                    <a:noFill/>
                  </a:tcPr>
                </a:tc>
                <a:extLst>
                  <a:ext uri="{0D108BD9-81ED-4DB2-BD59-A6C34878D82A}">
                    <a16:rowId xmlns:a16="http://schemas.microsoft.com/office/drawing/2014/main" val="1513554862"/>
                  </a:ext>
                </a:extLst>
              </a:tr>
              <a:tr h="97231">
                <a:tc>
                  <a:txBody>
                    <a:bodyPr/>
                    <a:lstStyle/>
                    <a:p>
                      <a:pPr algn="l" fontAlgn="b"/>
                      <a:r>
                        <a:rPr lang="sv-SE" sz="1400" b="1" i="0" u="none" strike="noStrike">
                          <a:solidFill>
                            <a:schemeClr val="bg1"/>
                          </a:solidFill>
                          <a:effectLst/>
                          <a:latin typeface="+mn-lt"/>
                        </a:rPr>
                        <a:t>Operating profit </a:t>
                      </a:r>
                      <a:r>
                        <a:rPr lang="sv-SE" sz="1400" b="1" i="0" u="none" strike="noStrike" err="1">
                          <a:solidFill>
                            <a:schemeClr val="bg1"/>
                          </a:solidFill>
                          <a:effectLst/>
                          <a:latin typeface="+mn-lt"/>
                        </a:rPr>
                        <a:t>after</a:t>
                      </a:r>
                      <a:r>
                        <a:rPr lang="sv-SE" sz="1400" b="1" i="0" u="none" strike="noStrike">
                          <a:solidFill>
                            <a:schemeClr val="bg1"/>
                          </a:solidFill>
                          <a:effectLst/>
                          <a:latin typeface="+mn-lt"/>
                        </a:rPr>
                        <a:t> </a:t>
                      </a:r>
                      <a:r>
                        <a:rPr lang="sv-SE" sz="1400" b="1" i="0" u="none" strike="noStrike" err="1">
                          <a:solidFill>
                            <a:schemeClr val="bg1"/>
                          </a:solidFill>
                          <a:effectLst/>
                          <a:latin typeface="+mn-lt"/>
                        </a:rPr>
                        <a:t>depreciation</a:t>
                      </a:r>
                      <a:endParaRPr lang="sv-SE" sz="1400" b="1"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r"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r" fontAlgn="b"/>
                      <a:endParaRPr lang="sv-SE" sz="1400" b="0" i="0" u="none" strike="noStrike">
                        <a:solidFill>
                          <a:schemeClr val="bg1"/>
                        </a:solidFill>
                        <a:effectLst/>
                        <a:latin typeface="+mn-lt"/>
                      </a:endParaRPr>
                    </a:p>
                  </a:txBody>
                  <a:tcPr marL="9525" marR="9525" marT="9525" marB="0" anchor="b">
                    <a:lnL>
                      <a:noFill/>
                    </a:lnL>
                    <a:lnR>
                      <a:noFill/>
                    </a:lnR>
                    <a:lnT>
                      <a:noFill/>
                    </a:lnT>
                    <a:lnB>
                      <a:noFill/>
                    </a:lnB>
                    <a:noFill/>
                  </a:tcPr>
                </a:tc>
                <a:tc gridSpan="2">
                  <a:txBody>
                    <a:bodyPr/>
                    <a:lstStyle/>
                    <a:p>
                      <a:pPr algn="r" fontAlgn="b"/>
                      <a:endParaRPr lang="sv-SE" sz="1400" b="0" i="0" u="none" strike="noStrike">
                        <a:solidFill>
                          <a:schemeClr val="bg1"/>
                        </a:solidFill>
                        <a:effectLst/>
                        <a:latin typeface="+mn-lt"/>
                      </a:endParaRPr>
                    </a:p>
                  </a:txBody>
                  <a:tcPr marL="9525" marR="9525" marT="9525" marB="0">
                    <a:lnL>
                      <a:noFill/>
                    </a:lnL>
                    <a:lnR>
                      <a:noFill/>
                    </a:lnR>
                    <a:lnT>
                      <a:noFill/>
                    </a:lnT>
                    <a:lnB>
                      <a:noFill/>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extLst>
                  <a:ext uri="{0D108BD9-81ED-4DB2-BD59-A6C34878D82A}">
                    <a16:rowId xmlns:a16="http://schemas.microsoft.com/office/drawing/2014/main" val="3356834749"/>
                  </a:ext>
                </a:extLst>
              </a:tr>
              <a:tr h="97231">
                <a:tc>
                  <a:txBody>
                    <a:bodyPr/>
                    <a:lstStyle/>
                    <a:p>
                      <a:pPr algn="l" fontAlgn="b"/>
                      <a:r>
                        <a:rPr lang="sv-SE" sz="1400" b="0" i="0" u="none" strike="noStrike">
                          <a:solidFill>
                            <a:schemeClr val="bg1"/>
                          </a:solidFill>
                          <a:effectLst/>
                          <a:latin typeface="+mn-lt"/>
                        </a:rPr>
                        <a:t>B2B</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38,842</a:t>
                      </a: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a:rPr>
                        <a:t>9,009</a:t>
                      </a: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57,000</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1400" b="0" i="0" u="none" strike="noStrike" dirty="0">
                          <a:solidFill>
                            <a:schemeClr val="bg1"/>
                          </a:solidFill>
                          <a:effectLst/>
                          <a:latin typeface="+mn-lt"/>
                        </a:rPr>
                        <a:t>26,704</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902452"/>
                  </a:ext>
                </a:extLst>
              </a:tr>
              <a:tr h="97231">
                <a:tc>
                  <a:txBody>
                    <a:bodyPr/>
                    <a:lstStyle/>
                    <a:p>
                      <a:pPr algn="l" fontAlgn="b"/>
                      <a:r>
                        <a:rPr lang="sv-SE" sz="1400" b="0" i="0" u="none" strike="noStrike">
                          <a:solidFill>
                            <a:schemeClr val="bg1"/>
                          </a:solidFill>
                          <a:effectLst/>
                          <a:latin typeface="+mn-lt"/>
                        </a:rPr>
                        <a:t>B2C</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5,547</a:t>
                      </a: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3,518</a:t>
                      </a: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r">
                        <a:lnSpc>
                          <a:spcPct val="107000"/>
                        </a:lnSpc>
                      </a:pPr>
                      <a:r>
                        <a:rPr lang="sv-SE" sz="1400" dirty="0">
                          <a:solidFill>
                            <a:schemeClr val="bg1"/>
                          </a:solidFill>
                          <a:effectLst/>
                          <a:latin typeface="+mn-lt"/>
                          <a:ea typeface="Times New Roman" panose="02020603050405020304" pitchFamily="18" charset="0"/>
                          <a:cs typeface="Arial" panose="020B0604020202020204" pitchFamily="34" charset="0"/>
                        </a:rPr>
                        <a:t>6,508</a:t>
                      </a:r>
                    </a:p>
                  </a:txBody>
                  <a:tcPr marL="9525" marR="9525" marT="9525"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GB" sz="1400" b="0" i="0" u="none" strike="noStrike" dirty="0">
                          <a:solidFill>
                            <a:schemeClr val="bg1"/>
                          </a:solidFill>
                          <a:effectLst/>
                          <a:latin typeface="+mn-lt"/>
                        </a:rPr>
                        <a:t>3,177</a:t>
                      </a:r>
                    </a:p>
                  </a:txBody>
                  <a:tcPr marL="9525" marR="9525" marT="9525"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102456"/>
                  </a:ext>
                </a:extLst>
              </a:tr>
              <a:tr h="97231">
                <a:tc>
                  <a:txBody>
                    <a:bodyPr/>
                    <a:lstStyle/>
                    <a:p>
                      <a:pPr algn="l" fontAlgn="b"/>
                      <a:r>
                        <a:rPr lang="sv-SE" sz="1400" b="1" i="0" u="none" strike="noStrike">
                          <a:solidFill>
                            <a:schemeClr val="bg1"/>
                          </a:solidFill>
                          <a:effectLst/>
                          <a:latin typeface="+mn-lt"/>
                        </a:rPr>
                        <a:t>Total</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ct val="107000"/>
                        </a:lnSpc>
                      </a:pPr>
                      <a:r>
                        <a:rPr lang="sv-SE" sz="1400" b="1" dirty="0">
                          <a:solidFill>
                            <a:schemeClr val="bg1"/>
                          </a:solidFill>
                          <a:effectLst/>
                          <a:latin typeface="+mn-lt"/>
                          <a:ea typeface="Times New Roman" panose="02020603050405020304" pitchFamily="18" charset="0"/>
                          <a:cs typeface="Arial"/>
                        </a:rPr>
                        <a:t>44,390</a:t>
                      </a: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ct val="107000"/>
                        </a:lnSpc>
                      </a:pPr>
                      <a:r>
                        <a:rPr lang="sv-SE" sz="1400" b="1" dirty="0">
                          <a:solidFill>
                            <a:schemeClr val="bg1"/>
                          </a:solidFill>
                          <a:effectLst/>
                          <a:latin typeface="+mn-lt"/>
                          <a:ea typeface="Times New Roman" panose="02020603050405020304" pitchFamily="18" charset="0"/>
                          <a:cs typeface="Arial"/>
                        </a:rPr>
                        <a:t>12,527</a:t>
                      </a: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r">
                        <a:lnSpc>
                          <a:spcPct val="107000"/>
                        </a:lnSpc>
                      </a:pPr>
                      <a:r>
                        <a:rPr lang="sv-SE" sz="1400" b="1" dirty="0">
                          <a:solidFill>
                            <a:schemeClr val="bg1"/>
                          </a:solidFill>
                          <a:effectLst/>
                          <a:latin typeface="+mn-lt"/>
                          <a:ea typeface="Times New Roman" panose="02020603050405020304" pitchFamily="18" charset="0"/>
                          <a:cs typeface="Arial" panose="020B0604020202020204" pitchFamily="34" charset="0"/>
                        </a:rPr>
                        <a:t>63,508</a:t>
                      </a: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t"/>
                      <a:r>
                        <a:rPr lang="en-GB" sz="1400" b="1" i="0" u="none" strike="noStrike" dirty="0">
                          <a:solidFill>
                            <a:schemeClr val="bg1"/>
                          </a:solidFill>
                          <a:effectLst/>
                          <a:latin typeface="+mn-lt"/>
                        </a:rPr>
                        <a:t>29,881</a:t>
                      </a: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00659389"/>
                  </a:ext>
                </a:extLst>
              </a:tr>
              <a:tr h="106382">
                <a:tc>
                  <a:txBody>
                    <a:bodyPr/>
                    <a:lstStyle/>
                    <a:p>
                      <a:pPr algn="l" fontAlgn="b"/>
                      <a:endParaRPr lang="sv-SE" sz="14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t"/>
                      <a:endParaRPr lang="en-GB" sz="1400" b="0" i="0" u="none" strike="noStrike">
                        <a:solidFill>
                          <a:schemeClr val="bg1"/>
                        </a:solidFill>
                        <a:effectLst/>
                        <a:latin typeface="+mn-lt"/>
                      </a:endParaRPr>
                    </a:p>
                  </a:txBody>
                  <a:tcPr marL="9525" marR="171450"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425018"/>
                  </a:ext>
                </a:extLst>
              </a:tr>
              <a:tr h="88080">
                <a:tc>
                  <a:txBody>
                    <a:bodyPr/>
                    <a:lstStyle/>
                    <a:p>
                      <a:pPr algn="l" fontAlgn="ctr"/>
                      <a:endParaRPr lang="en-GB" sz="1400" b="1"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tc>
                <a:tc hMerge="1">
                  <a:txBody>
                    <a:bodyPr/>
                    <a:lstStyle/>
                    <a:p>
                      <a:endParaRPr lang="en-GB"/>
                    </a:p>
                  </a:txBody>
                  <a:tcPr>
                    <a:lnL>
                      <a:noFill/>
                    </a:lnL>
                    <a:lnR>
                      <a:noFill/>
                    </a:lnR>
                    <a:lnT w="12700" cap="flat" cmpd="sng" algn="ctr">
                      <a:noFill/>
                      <a:prstDash val="solid"/>
                      <a:round/>
                      <a:headEnd type="none" w="med" len="med"/>
                      <a:tailEnd type="none" w="med" len="med"/>
                    </a:lnT>
                    <a:lnB w="12700" cap="flat" cmpd="sng" algn="ctr">
                      <a:solidFill>
                        <a:srgbClr val="00AFFF"/>
                      </a:solidFill>
                      <a:prstDash val="solid"/>
                      <a:round/>
                      <a:headEnd type="none" w="med" len="med"/>
                      <a:tailEnd type="none" w="med" len="med"/>
                    </a:lnB>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688349"/>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17075679"/>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808069"/>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4975195"/>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96665096"/>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noFill/>
                  </a:tcPr>
                </a:tc>
                <a:tc gridSpan="2">
                  <a:txBody>
                    <a:bodyPr/>
                    <a:lstStyle/>
                    <a:p>
                      <a:pPr algn="r" fontAlgn="t"/>
                      <a:endParaRPr lang="en-GB" sz="1400" b="0" i="0" u="none" strike="noStrike">
                        <a:solidFill>
                          <a:schemeClr val="bg1"/>
                        </a:solidFill>
                        <a:effectLst/>
                        <a:latin typeface="+mn-lt"/>
                      </a:endParaRPr>
                    </a:p>
                  </a:txBody>
                  <a:tcPr marL="9525" marR="171450" marT="9525" marB="0">
                    <a:lnL>
                      <a:noFill/>
                    </a:lnL>
                    <a:lnR>
                      <a:noFill/>
                    </a:lnR>
                    <a:lnT>
                      <a:noFill/>
                    </a:lnT>
                    <a:lnB>
                      <a:noFill/>
                    </a:lnB>
                    <a:noFill/>
                  </a:tcPr>
                </a:tc>
                <a:tc hMerge="1">
                  <a:txBody>
                    <a:bodyPr/>
                    <a:lstStyle/>
                    <a:p>
                      <a:pPr algn="r" fontAlgn="t"/>
                      <a:endParaRPr lang="en-GB" sz="1000" b="0" i="0" u="none" strike="noStrike">
                        <a:solidFill>
                          <a:schemeClr val="bg1"/>
                        </a:solidFill>
                        <a:effectLst/>
                        <a:latin typeface="+mn-lt"/>
                      </a:endParaRPr>
                    </a:p>
                  </a:txBody>
                  <a:tcPr marL="9525" marR="171450" marT="9525" marB="0">
                    <a:lnL>
                      <a:noFill/>
                    </a:lnL>
                    <a:lnR>
                      <a:noFill/>
                    </a:lnR>
                    <a:lnT>
                      <a:noFill/>
                    </a:lnT>
                    <a:lnB>
                      <a:noFill/>
                    </a:lnB>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02327945"/>
                  </a:ext>
                </a:extLst>
              </a:tr>
              <a:tr h="88080">
                <a:tc>
                  <a:txBody>
                    <a:bodyPr/>
                    <a:lstStyle/>
                    <a:p>
                      <a:pPr algn="l" fontAlgn="ctr"/>
                      <a:endParaRPr lang="en-GB" sz="1400" b="1"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tc>
                <a:tc hMerge="1">
                  <a:txBody>
                    <a:bodyPr/>
                    <a:lstStyle/>
                    <a:p>
                      <a:endParaRPr lang="en-GB"/>
                    </a:p>
                  </a:txBody>
                  <a:tcPr>
                    <a:lnL>
                      <a:noFill/>
                    </a:lnL>
                    <a:lnR>
                      <a:noFill/>
                    </a:lnR>
                    <a:lnT>
                      <a:noFill/>
                    </a:lnT>
                    <a:lnB w="12700" cap="flat" cmpd="sng" algn="ctr">
                      <a:solidFill>
                        <a:srgbClr val="00AFFF"/>
                      </a:solidFill>
                      <a:prstDash val="solid"/>
                      <a:round/>
                      <a:headEnd type="none" w="med" len="med"/>
                      <a:tailEnd type="none" w="med" len="med"/>
                    </a:lnB>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544097"/>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083147"/>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72041309"/>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30849421"/>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171450" marT="9525" marB="0">
                    <a:lnL>
                      <a:noFill/>
                    </a:lnL>
                    <a:lnR>
                      <a:noFill/>
                    </a:lnR>
                    <a:lnT>
                      <a:noFill/>
                    </a:lnT>
                    <a:lnB>
                      <a:noFill/>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171450"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68421767"/>
                  </a:ext>
                </a:extLst>
              </a:tr>
              <a:tr h="88080">
                <a:tc>
                  <a:txBody>
                    <a:bodyPr/>
                    <a:lstStyle/>
                    <a:p>
                      <a:pPr algn="l" fontAlgn="ctr"/>
                      <a:endParaRPr lang="en-GB" sz="1400" b="1"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tc>
                <a:tc hMerge="1">
                  <a:txBody>
                    <a:bodyPr/>
                    <a:lstStyle/>
                    <a:p>
                      <a:endParaRPr lang="en-GB"/>
                    </a:p>
                  </a:txBody>
                  <a:tcPr>
                    <a:lnL>
                      <a:noFill/>
                    </a:lnL>
                    <a:lnR>
                      <a:noFill/>
                    </a:lnR>
                    <a:lnT>
                      <a:noFill/>
                    </a:lnT>
                    <a:lnB w="12700" cap="flat" cmpd="sng" algn="ctr">
                      <a:solidFill>
                        <a:srgbClr val="00AFFF"/>
                      </a:solidFill>
                      <a:prstDash val="solid"/>
                      <a:round/>
                      <a:headEnd type="none" w="med" len="med"/>
                      <a:tailEnd type="none" w="med" len="med"/>
                    </a:lnB>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177514"/>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587551"/>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171450"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171450"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9654826"/>
                  </a:ext>
                </a:extLst>
              </a:tr>
              <a:tr h="88080">
                <a:tc>
                  <a:txBody>
                    <a:bodyPr/>
                    <a:lstStyle/>
                    <a:p>
                      <a:pPr algn="l" fontAlgn="ctr"/>
                      <a:endParaRPr lang="en-GB" sz="1400" b="1"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tc>
                <a:tc hMerge="1">
                  <a:txBody>
                    <a:bodyPr/>
                    <a:lstStyle/>
                    <a:p>
                      <a:endParaRPr lang="en-GB"/>
                    </a:p>
                  </a:txBody>
                  <a:tcPr>
                    <a:lnL>
                      <a:noFill/>
                    </a:lnL>
                    <a:lnR>
                      <a:noFill/>
                    </a:lnR>
                    <a:lnT w="12700" cap="flat" cmpd="sng" algn="ctr">
                      <a:noFill/>
                      <a:prstDash val="solid"/>
                      <a:round/>
                      <a:headEnd type="none" w="med" len="med"/>
                      <a:tailEnd type="none" w="med" len="med"/>
                    </a:lnT>
                    <a:lnB w="12700" cap="flat" cmpd="sng" algn="ctr">
                      <a:solidFill>
                        <a:srgbClr val="00AFFF"/>
                      </a:solidFill>
                      <a:prstDash val="solid"/>
                      <a:round/>
                      <a:headEnd type="none" w="med" len="med"/>
                      <a:tailEnd type="none" w="med" len="med"/>
                    </a:lnB>
                    <a:noFill/>
                  </a:tcPr>
                </a:tc>
                <a:tc>
                  <a:txBody>
                    <a:bodyPr/>
                    <a:lstStyle/>
                    <a:p>
                      <a:pPr algn="l" fontAlgn="ctr"/>
                      <a:endParaRPr lang="en-GB" sz="1400" b="0" i="0" u="none" strike="noStrike">
                        <a:solidFill>
                          <a:schemeClr val="bg1"/>
                        </a:solidFill>
                        <a:effectLst/>
                        <a:latin typeface="+mn-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31496"/>
                  </a:ext>
                </a:extLst>
              </a:tr>
              <a:tr h="88080">
                <a:tc>
                  <a:txBody>
                    <a:bodyPr/>
                    <a:lstStyle/>
                    <a:p>
                      <a:pPr algn="l"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t"/>
                      <a:endParaRPr lang="en-GB" sz="10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400" b="0" i="0" u="none" strike="noStrike" dirty="0">
                        <a:solidFill>
                          <a:schemeClr val="bg1"/>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969819"/>
                  </a:ext>
                </a:extLst>
              </a:tr>
            </a:tbl>
          </a:graphicData>
        </a:graphic>
      </p:graphicFrame>
    </p:spTree>
    <p:extLst>
      <p:ext uri="{BB962C8B-B14F-4D97-AF65-F5344CB8AC3E}">
        <p14:creationId xmlns:p14="http://schemas.microsoft.com/office/powerpoint/2010/main" val="191433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7E6EB4C-4D4E-42C7-BBD2-3F8EE135FEAC}"/>
              </a:ext>
            </a:extLst>
          </p:cNvPr>
          <p:cNvGraphicFramePr>
            <a:graphicFrameLocks noGrp="1"/>
          </p:cNvGraphicFramePr>
          <p:nvPr>
            <p:extLst>
              <p:ext uri="{D42A27DB-BD31-4B8C-83A1-F6EECF244321}">
                <p14:modId xmlns:p14="http://schemas.microsoft.com/office/powerpoint/2010/main" val="3588004557"/>
              </p:ext>
            </p:extLst>
          </p:nvPr>
        </p:nvGraphicFramePr>
        <p:xfrm>
          <a:off x="740294" y="1692952"/>
          <a:ext cx="3768096" cy="4373888"/>
        </p:xfrm>
        <a:graphic>
          <a:graphicData uri="http://schemas.openxmlformats.org/drawingml/2006/table">
            <a:tbl>
              <a:tblPr/>
              <a:tblGrid>
                <a:gridCol w="2510372">
                  <a:extLst>
                    <a:ext uri="{9D8B030D-6E8A-4147-A177-3AD203B41FA5}">
                      <a16:colId xmlns:a16="http://schemas.microsoft.com/office/drawing/2014/main" val="4084442962"/>
                    </a:ext>
                  </a:extLst>
                </a:gridCol>
                <a:gridCol w="645676">
                  <a:extLst>
                    <a:ext uri="{9D8B030D-6E8A-4147-A177-3AD203B41FA5}">
                      <a16:colId xmlns:a16="http://schemas.microsoft.com/office/drawing/2014/main" val="2971222994"/>
                    </a:ext>
                  </a:extLst>
                </a:gridCol>
                <a:gridCol w="612048">
                  <a:extLst>
                    <a:ext uri="{9D8B030D-6E8A-4147-A177-3AD203B41FA5}">
                      <a16:colId xmlns:a16="http://schemas.microsoft.com/office/drawing/2014/main" val="1909340713"/>
                    </a:ext>
                  </a:extLst>
                </a:gridCol>
              </a:tblGrid>
              <a:tr h="162137">
                <a:tc>
                  <a:txBody>
                    <a:bodyPr/>
                    <a:lstStyle/>
                    <a:p>
                      <a:pPr algn="l" fontAlgn="b"/>
                      <a:r>
                        <a:rPr lang="sv-SE" sz="1000" b="1" i="0" u="none" strike="noStrike">
                          <a:solidFill>
                            <a:schemeClr val="bg1"/>
                          </a:solidFill>
                          <a:effectLst/>
                          <a:latin typeface="+mn-lt"/>
                        </a:rPr>
                        <a:t>SEK </a:t>
                      </a:r>
                      <a:r>
                        <a:rPr lang="sv-SE" sz="1000" b="1" i="0" u="none" strike="noStrike" err="1">
                          <a:solidFill>
                            <a:schemeClr val="bg1"/>
                          </a:solidFill>
                          <a:effectLst/>
                          <a:latin typeface="+mn-lt"/>
                        </a:rPr>
                        <a:t>thousand</a:t>
                      </a:r>
                      <a:endParaRPr lang="sv-SE" sz="1000" b="1" i="0" u="none" strike="noStrike">
                        <a:solidFill>
                          <a:schemeClr val="bg1"/>
                        </a:solidFill>
                        <a:effectLst/>
                        <a:latin typeface="+mn-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2021</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2020</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359007"/>
                  </a:ext>
                </a:extLst>
              </a:tr>
              <a:tr h="162137">
                <a:tc>
                  <a:txBody>
                    <a:bodyPr/>
                    <a:lstStyle/>
                    <a:p>
                      <a:pPr algn="l" fontAlgn="b"/>
                      <a:r>
                        <a:rPr lang="sv-SE" sz="1000" b="1" i="0" u="none" strike="noStrike">
                          <a:solidFill>
                            <a:schemeClr val="bg1"/>
                          </a:solidFill>
                          <a:effectLst/>
                          <a:latin typeface="+mn-lt"/>
                        </a:rPr>
                        <a:t>Assets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690877"/>
                  </a:ext>
                </a:extLst>
              </a:tr>
              <a:tr h="162137">
                <a:tc>
                  <a:txBody>
                    <a:bodyPr/>
                    <a:lstStyle/>
                    <a:p>
                      <a:pPr algn="l" fontAlgn="b"/>
                      <a:r>
                        <a:rPr lang="sv-SE" sz="1000" b="1" i="0" u="none" strike="noStrike">
                          <a:solidFill>
                            <a:schemeClr val="bg1"/>
                          </a:solidFill>
                          <a:effectLst/>
                          <a:latin typeface="+mn-lt"/>
                        </a:rPr>
                        <a:t>Long-term assets</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3992996"/>
                  </a:ext>
                </a:extLst>
              </a:tr>
              <a:tr h="162137">
                <a:tc>
                  <a:txBody>
                    <a:bodyPr/>
                    <a:lstStyle/>
                    <a:p>
                      <a:pPr algn="l" fontAlgn="b"/>
                      <a:r>
                        <a:rPr lang="sv-SE" sz="1000" b="1" i="0" u="none" strike="noStrike">
                          <a:solidFill>
                            <a:schemeClr val="bg1"/>
                          </a:solidFill>
                          <a:effectLst/>
                          <a:latin typeface="+mn-lt"/>
                        </a:rPr>
                        <a:t>Goodwill</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360,604</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137,678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717234"/>
                  </a:ext>
                </a:extLst>
              </a:tr>
              <a:tr h="162137">
                <a:tc>
                  <a:txBody>
                    <a:bodyPr/>
                    <a:lstStyle/>
                    <a:p>
                      <a:pPr algn="l" fontAlgn="b"/>
                      <a:r>
                        <a:rPr lang="sv-SE" sz="1000" b="1" i="0" u="none" strike="noStrike" err="1">
                          <a:solidFill>
                            <a:schemeClr val="bg1"/>
                          </a:solidFill>
                          <a:effectLst/>
                          <a:latin typeface="+mn-lt"/>
                        </a:rPr>
                        <a:t>Customer</a:t>
                      </a:r>
                      <a:r>
                        <a:rPr lang="sv-SE" sz="1000" b="1" i="0" u="none" strike="noStrike">
                          <a:solidFill>
                            <a:schemeClr val="bg1"/>
                          </a:solidFill>
                          <a:effectLst/>
                          <a:latin typeface="+mn-lt"/>
                        </a:rPr>
                        <a:t> relationships</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129,905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31,413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92093459"/>
                  </a:ext>
                </a:extLst>
              </a:tr>
              <a:tr h="162137">
                <a:tc>
                  <a:txBody>
                    <a:bodyPr/>
                    <a:lstStyle/>
                    <a:p>
                      <a:pPr algn="l" fontAlgn="b"/>
                      <a:r>
                        <a:rPr lang="sv-SE" sz="1000" b="1" i="0" u="none" strike="noStrike" err="1">
                          <a:solidFill>
                            <a:schemeClr val="bg1"/>
                          </a:solidFill>
                          <a:effectLst/>
                          <a:latin typeface="+mn-lt"/>
                        </a:rPr>
                        <a:t>Platform</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71,470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8,358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08481293"/>
                  </a:ext>
                </a:extLst>
              </a:tr>
              <a:tr h="162137">
                <a:tc>
                  <a:txBody>
                    <a:bodyPr/>
                    <a:lstStyle/>
                    <a:p>
                      <a:pPr algn="l" fontAlgn="b"/>
                      <a:r>
                        <a:rPr lang="sv-SE" sz="1000" b="1" i="0" u="none" strike="noStrike" err="1">
                          <a:solidFill>
                            <a:schemeClr val="bg1"/>
                          </a:solidFill>
                          <a:effectLst/>
                          <a:latin typeface="+mn-lt"/>
                        </a:rPr>
                        <a:t>Other</a:t>
                      </a:r>
                      <a:r>
                        <a:rPr lang="sv-SE" sz="1000" b="1" i="0" u="none" strike="noStrike">
                          <a:solidFill>
                            <a:schemeClr val="bg1"/>
                          </a:solidFill>
                          <a:effectLst/>
                          <a:latin typeface="+mn-lt"/>
                        </a:rPr>
                        <a:t> </a:t>
                      </a:r>
                      <a:r>
                        <a:rPr lang="sv-SE" sz="1000" b="1" i="0" u="none" strike="noStrike" err="1">
                          <a:solidFill>
                            <a:schemeClr val="bg1"/>
                          </a:solidFill>
                          <a:effectLst/>
                          <a:latin typeface="+mn-lt"/>
                        </a:rPr>
                        <a:t>intangible</a:t>
                      </a:r>
                      <a:r>
                        <a:rPr lang="sv-SE" sz="1000" b="1" i="0" u="none" strike="noStrike">
                          <a:solidFill>
                            <a:schemeClr val="bg1"/>
                          </a:solidFill>
                          <a:effectLst/>
                          <a:latin typeface="+mn-lt"/>
                        </a:rPr>
                        <a:t> assets</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85630403"/>
                  </a:ext>
                </a:extLst>
              </a:tr>
              <a:tr h="162137">
                <a:tc>
                  <a:txBody>
                    <a:bodyPr/>
                    <a:lstStyle/>
                    <a:p>
                      <a:pPr algn="l" fontAlgn="b"/>
                      <a:r>
                        <a:rPr lang="sv-SE" sz="1000" b="1" i="0" u="none" strike="noStrike" err="1">
                          <a:solidFill>
                            <a:schemeClr val="bg1"/>
                          </a:solidFill>
                          <a:effectLst/>
                          <a:latin typeface="+mn-lt"/>
                        </a:rPr>
                        <a:t>Usufruct</a:t>
                      </a:r>
                      <a:r>
                        <a:rPr lang="sv-SE" sz="1000" b="1" i="0" u="none" strike="noStrike">
                          <a:solidFill>
                            <a:schemeClr val="bg1"/>
                          </a:solidFill>
                          <a:effectLst/>
                          <a:latin typeface="+mn-lt"/>
                        </a:rPr>
                        <a:t> assets</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7,764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1,627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58905388"/>
                  </a:ext>
                </a:extLst>
              </a:tr>
              <a:tr h="162137">
                <a:tc>
                  <a:txBody>
                    <a:bodyPr/>
                    <a:lstStyle/>
                    <a:p>
                      <a:pPr algn="l" fontAlgn="b"/>
                      <a:r>
                        <a:rPr lang="sv-SE" sz="1000" b="1" i="0" u="none" strike="noStrike" err="1">
                          <a:solidFill>
                            <a:schemeClr val="bg1"/>
                          </a:solidFill>
                          <a:effectLst/>
                          <a:latin typeface="+mn-lt"/>
                        </a:rPr>
                        <a:t>Shares</a:t>
                      </a:r>
                      <a:r>
                        <a:rPr lang="sv-SE" sz="1000" b="1" i="0" u="none" strike="noStrike">
                          <a:solidFill>
                            <a:schemeClr val="bg1"/>
                          </a:solidFill>
                          <a:effectLst/>
                          <a:latin typeface="+mn-lt"/>
                        </a:rPr>
                        <a:t> in </a:t>
                      </a:r>
                      <a:r>
                        <a:rPr lang="sv-SE" sz="1000" b="1" i="0" u="none" strike="noStrike" err="1">
                          <a:solidFill>
                            <a:schemeClr val="bg1"/>
                          </a:solidFill>
                          <a:effectLst/>
                          <a:latin typeface="+mn-lt"/>
                        </a:rPr>
                        <a:t>associated</a:t>
                      </a:r>
                      <a:r>
                        <a:rPr lang="sv-SE" sz="1000" b="1" i="0" u="none" strike="noStrike">
                          <a:solidFill>
                            <a:schemeClr val="bg1"/>
                          </a:solidFill>
                          <a:effectLst/>
                          <a:latin typeface="+mn-lt"/>
                        </a:rPr>
                        <a:t> </a:t>
                      </a:r>
                      <a:r>
                        <a:rPr lang="sv-SE" sz="1000" b="1" i="0" u="none" strike="noStrike" err="1">
                          <a:solidFill>
                            <a:schemeClr val="bg1"/>
                          </a:solidFill>
                          <a:effectLst/>
                          <a:latin typeface="+mn-lt"/>
                        </a:rPr>
                        <a:t>companies</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6,081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15235647"/>
                  </a:ext>
                </a:extLst>
              </a:tr>
              <a:tr h="162137">
                <a:tc>
                  <a:txBody>
                    <a:bodyPr/>
                    <a:lstStyle/>
                    <a:p>
                      <a:pPr algn="l" fontAlgn="b"/>
                      <a:r>
                        <a:rPr lang="sv-SE" sz="1000" b="1" i="0" u="none" strike="noStrike">
                          <a:solidFill>
                            <a:schemeClr val="bg1"/>
                          </a:solidFill>
                          <a:effectLst/>
                          <a:latin typeface="+mn-lt"/>
                        </a:rPr>
                        <a:t>Equipment, </a:t>
                      </a:r>
                      <a:r>
                        <a:rPr lang="sv-SE" sz="1000" b="1" i="0" u="none" strike="noStrike" err="1">
                          <a:solidFill>
                            <a:schemeClr val="bg1"/>
                          </a:solidFill>
                          <a:effectLst/>
                          <a:latin typeface="+mn-lt"/>
                        </a:rPr>
                        <a:t>tools</a:t>
                      </a:r>
                      <a:r>
                        <a:rPr lang="sv-SE" sz="1000" b="1" i="0" u="none" strike="noStrike">
                          <a:solidFill>
                            <a:schemeClr val="bg1"/>
                          </a:solidFill>
                          <a:effectLst/>
                          <a:latin typeface="+mn-lt"/>
                        </a:rPr>
                        <a:t> and installations</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12355597"/>
                  </a:ext>
                </a:extLst>
              </a:tr>
              <a:tr h="314737">
                <a:tc>
                  <a:txBody>
                    <a:bodyPr/>
                    <a:lstStyle/>
                    <a:p>
                      <a:pPr algn="l" fontAlgn="b"/>
                      <a:endParaRPr lang="sv-SE" sz="1000" b="1" i="0" u="none" strike="noStrike">
                        <a:solidFill>
                          <a:schemeClr val="bg1"/>
                        </a:solidFill>
                        <a:effectLst/>
                        <a:latin typeface="+mn-lt"/>
                      </a:endParaRPr>
                    </a:p>
                    <a:p>
                      <a:pPr algn="l" fontAlgn="b"/>
                      <a:r>
                        <a:rPr lang="sv-SE" sz="1000" b="1" i="0" u="none" strike="noStrike" err="1">
                          <a:solidFill>
                            <a:schemeClr val="bg1"/>
                          </a:solidFill>
                          <a:effectLst/>
                          <a:latin typeface="+mn-lt"/>
                        </a:rPr>
                        <a:t>Deffered</a:t>
                      </a:r>
                      <a:r>
                        <a:rPr lang="sv-SE" sz="1000" b="1" i="0" u="none" strike="noStrike">
                          <a:solidFill>
                            <a:schemeClr val="bg1"/>
                          </a:solidFill>
                          <a:effectLst/>
                          <a:latin typeface="+mn-lt"/>
                        </a:rPr>
                        <a:t> tax asset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47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44128511"/>
                  </a:ext>
                </a:extLst>
              </a:tr>
              <a:tr h="162137">
                <a:tc>
                  <a:txBody>
                    <a:bodyPr/>
                    <a:lstStyle/>
                    <a:p>
                      <a:pPr algn="l" fontAlgn="b"/>
                      <a:r>
                        <a:rPr lang="sv-SE" sz="1000" b="1" i="0" u="none" strike="noStrike">
                          <a:solidFill>
                            <a:schemeClr val="bg1"/>
                          </a:solidFill>
                          <a:effectLst/>
                          <a:latin typeface="+mn-lt"/>
                        </a:rPr>
                        <a:t>Total long-term assets</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618,591</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179,197</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7654141"/>
                  </a:ext>
                </a:extLst>
              </a:tr>
              <a:tr h="162137">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794420"/>
                  </a:ext>
                </a:extLst>
              </a:tr>
              <a:tr h="162137">
                <a:tc>
                  <a:txBody>
                    <a:bodyPr/>
                    <a:lstStyle/>
                    <a:p>
                      <a:pPr algn="l" fontAlgn="b"/>
                      <a:r>
                        <a:rPr lang="sv-SE" sz="1000" b="1" i="0" u="none" strike="noStrike">
                          <a:solidFill>
                            <a:schemeClr val="bg1"/>
                          </a:solidFill>
                          <a:effectLst/>
                          <a:latin typeface="+mn-lt"/>
                        </a:rPr>
                        <a:t>Short-term assets</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1641272"/>
                  </a:ext>
                </a:extLst>
              </a:tr>
              <a:tr h="162137">
                <a:tc>
                  <a:txBody>
                    <a:bodyPr/>
                    <a:lstStyle/>
                    <a:p>
                      <a:pPr algn="l" fontAlgn="b"/>
                      <a:r>
                        <a:rPr lang="sv-SE" sz="1000" b="1" i="0" u="none" strike="noStrike" err="1">
                          <a:solidFill>
                            <a:schemeClr val="bg1"/>
                          </a:solidFill>
                          <a:effectLst/>
                          <a:latin typeface="+mn-lt"/>
                        </a:rPr>
                        <a:t>Inventories</a:t>
                      </a:r>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52,664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16,450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11930357"/>
                  </a:ext>
                </a:extLst>
              </a:tr>
              <a:tr h="162137">
                <a:tc>
                  <a:txBody>
                    <a:bodyPr/>
                    <a:lstStyle/>
                    <a:p>
                      <a:pPr algn="l" fontAlgn="b"/>
                      <a:r>
                        <a:rPr lang="sv-SE" sz="1000" b="1" i="0" u="none" strike="noStrike">
                          <a:solidFill>
                            <a:schemeClr val="bg1"/>
                          </a:solidFill>
                          <a:effectLst/>
                          <a:latin typeface="+mn-lt"/>
                        </a:rPr>
                        <a:t>Current tax assets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181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79477827"/>
                  </a:ext>
                </a:extLst>
              </a:tr>
              <a:tr h="207917">
                <a:tc>
                  <a:txBody>
                    <a:bodyPr/>
                    <a:lstStyle/>
                    <a:p>
                      <a:pPr algn="l" fontAlgn="b"/>
                      <a:r>
                        <a:rPr lang="sv-SE" sz="1000" b="1" i="0" u="none" strike="noStrike" err="1">
                          <a:solidFill>
                            <a:schemeClr val="bg1"/>
                          </a:solidFill>
                          <a:effectLst/>
                          <a:latin typeface="+mn-lt"/>
                        </a:rPr>
                        <a:t>Accounts</a:t>
                      </a:r>
                      <a:r>
                        <a:rPr lang="sv-SE" sz="1000" b="1" i="0" u="none" strike="noStrike">
                          <a:solidFill>
                            <a:schemeClr val="bg1"/>
                          </a:solidFill>
                          <a:effectLst/>
                          <a:latin typeface="+mn-lt"/>
                        </a:rPr>
                        <a:t> </a:t>
                      </a:r>
                      <a:r>
                        <a:rPr lang="sv-SE" sz="1000" b="1" i="0" u="none" strike="noStrike" err="1">
                          <a:solidFill>
                            <a:schemeClr val="bg1"/>
                          </a:solidFill>
                          <a:effectLst/>
                          <a:latin typeface="+mn-lt"/>
                        </a:rPr>
                        <a:t>receivable</a:t>
                      </a:r>
                      <a:endParaRPr lang="sv-SE" sz="1000" b="1" i="0" u="none" strike="noStrike">
                        <a:solidFill>
                          <a:schemeClr val="bg1"/>
                        </a:solidFill>
                        <a:effectLst/>
                        <a:latin typeface="+mn-lt"/>
                      </a:endParaRPr>
                    </a:p>
                  </a:txBody>
                  <a:tcPr marL="9525" marR="9525" marT="9525"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181,414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72,356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61182734"/>
                  </a:ext>
                </a:extLst>
              </a:tr>
              <a:tr h="207917">
                <a:tc>
                  <a:txBody>
                    <a:bodyPr/>
                    <a:lstStyle/>
                    <a:p>
                      <a:pPr algn="l" fontAlgn="b"/>
                      <a:r>
                        <a:rPr lang="sv-SE" sz="1000" b="1" i="0" u="none" strike="noStrike">
                          <a:solidFill>
                            <a:schemeClr val="bg1"/>
                          </a:solidFill>
                          <a:effectLst/>
                          <a:latin typeface="+mn-lt"/>
                        </a:rPr>
                        <a:t>Tax claims</a:t>
                      </a:r>
                    </a:p>
                  </a:txBody>
                  <a:tcPr marL="9525" marR="9525" marT="9525"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10,742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1,063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72856421"/>
                  </a:ext>
                </a:extLst>
              </a:tr>
              <a:tr h="207917">
                <a:tc>
                  <a:txBody>
                    <a:bodyPr/>
                    <a:lstStyle/>
                    <a:p>
                      <a:pPr algn="l" fontAlgn="b"/>
                      <a:r>
                        <a:rPr lang="sv-SE" sz="1000" b="1" i="0" u="none" strike="noStrike">
                          <a:solidFill>
                            <a:schemeClr val="bg1"/>
                          </a:solidFill>
                          <a:effectLst/>
                          <a:latin typeface="+mn-lt"/>
                        </a:rPr>
                        <a:t>Other short-term receivables</a:t>
                      </a:r>
                    </a:p>
                  </a:txBody>
                  <a:tcPr marL="9525" marR="9525" marT="9525"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56,002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53049749"/>
                  </a:ext>
                </a:extLst>
              </a:tr>
              <a:tr h="207917">
                <a:tc>
                  <a:txBody>
                    <a:bodyPr/>
                    <a:lstStyle/>
                    <a:p>
                      <a:pPr algn="l" fontAlgn="b"/>
                      <a:r>
                        <a:rPr lang="en-US" sz="1000" b="1" i="0" u="none" strike="noStrike">
                          <a:solidFill>
                            <a:schemeClr val="bg1"/>
                          </a:solidFill>
                          <a:effectLst/>
                          <a:latin typeface="+mn-lt"/>
                        </a:rPr>
                        <a:t>Prepaid expenses and accured income</a:t>
                      </a:r>
                    </a:p>
                  </a:txBody>
                  <a:tcPr marL="9525" marR="9525" marT="9525"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8,619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6,725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55418988"/>
                  </a:ext>
                </a:extLst>
              </a:tr>
              <a:tr h="162137">
                <a:tc>
                  <a:txBody>
                    <a:bodyPr/>
                    <a:lstStyle/>
                    <a:p>
                      <a:pPr algn="l" fontAlgn="b"/>
                      <a:r>
                        <a:rPr lang="sv-SE" sz="1000" b="1" i="0" u="none" strike="noStrike">
                          <a:solidFill>
                            <a:schemeClr val="bg1"/>
                          </a:solidFill>
                          <a:effectLst/>
                          <a:latin typeface="+mn-lt"/>
                        </a:rPr>
                        <a:t>Cash and cash </a:t>
                      </a:r>
                      <a:r>
                        <a:rPr lang="sv-SE" sz="1000" b="1" i="0" u="none" strike="noStrike" err="1">
                          <a:solidFill>
                            <a:schemeClr val="bg1"/>
                          </a:solidFill>
                          <a:effectLst/>
                          <a:latin typeface="+mn-lt"/>
                        </a:rPr>
                        <a:t>equivalents</a:t>
                      </a:r>
                      <a:endParaRPr lang="sv-SE" sz="1000" b="1" i="0" u="none" strike="noStrike">
                        <a:solidFill>
                          <a:schemeClr val="bg1"/>
                        </a:solidFill>
                        <a:effectLst/>
                        <a:latin typeface="+mn-lt"/>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240,221</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28,308</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653624"/>
                  </a:ext>
                </a:extLst>
              </a:tr>
              <a:tr h="162137">
                <a:tc>
                  <a:txBody>
                    <a:bodyPr/>
                    <a:lstStyle/>
                    <a:p>
                      <a:pPr algn="l" fontAlgn="b"/>
                      <a:r>
                        <a:rPr lang="sv-SE" sz="1000" b="1" i="0" u="none" strike="noStrike">
                          <a:solidFill>
                            <a:schemeClr val="bg1"/>
                          </a:solidFill>
                          <a:effectLst/>
                          <a:latin typeface="+mn-lt"/>
                        </a:rPr>
                        <a:t>Total Short-term assets</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549,885</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125,796</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908940"/>
                  </a:ext>
                </a:extLst>
              </a:tr>
              <a:tr h="162137">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0511179"/>
                  </a:ext>
                </a:extLst>
              </a:tr>
              <a:tr h="309017">
                <a:tc>
                  <a:txBody>
                    <a:bodyPr/>
                    <a:lstStyle/>
                    <a:p>
                      <a:pPr algn="l" fontAlgn="b"/>
                      <a:r>
                        <a:rPr lang="sv-SE" sz="1000" b="1" i="0" u="none" strike="noStrike">
                          <a:solidFill>
                            <a:schemeClr val="bg1"/>
                          </a:solidFill>
                          <a:effectLst/>
                          <a:latin typeface="+mn-lt"/>
                        </a:rPr>
                        <a:t>Total Assets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1,168,476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304,992</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718140"/>
                  </a:ext>
                </a:extLst>
              </a:tr>
            </a:tbl>
          </a:graphicData>
        </a:graphic>
      </p:graphicFrame>
      <p:sp>
        <p:nvSpPr>
          <p:cNvPr id="4" name="Title 3">
            <a:extLst>
              <a:ext uri="{FF2B5EF4-FFF2-40B4-BE49-F238E27FC236}">
                <a16:creationId xmlns:a16="http://schemas.microsoft.com/office/drawing/2014/main" id="{3FED1A73-7C33-4501-8FED-CF79FB68EB87}"/>
              </a:ext>
            </a:extLst>
          </p:cNvPr>
          <p:cNvSpPr>
            <a:spLocks noGrp="1"/>
          </p:cNvSpPr>
          <p:nvPr>
            <p:ph type="ctrTitle"/>
          </p:nvPr>
        </p:nvSpPr>
        <p:spPr>
          <a:xfrm>
            <a:off x="1528228" y="601493"/>
            <a:ext cx="9144000" cy="883472"/>
          </a:xfrm>
        </p:spPr>
        <p:txBody>
          <a:bodyPr>
            <a:noAutofit/>
          </a:bodyPr>
          <a:lstStyle/>
          <a:p>
            <a:pPr algn="ctr"/>
            <a:r>
              <a:rPr lang="sv-SE" sz="4800" b="1" err="1">
                <a:solidFill>
                  <a:schemeClr val="bg1"/>
                </a:solidFill>
                <a:latin typeface="Montserrat" pitchFamily="2" charset="77"/>
                <a:ea typeface="Roboto Slab" pitchFamily="2" charset="0"/>
              </a:rPr>
              <a:t>Balance</a:t>
            </a:r>
            <a:r>
              <a:rPr lang="sv-SE" sz="4800" b="1">
                <a:solidFill>
                  <a:schemeClr val="bg1"/>
                </a:solidFill>
                <a:latin typeface="Montserrat" pitchFamily="2" charset="77"/>
                <a:ea typeface="Roboto Slab" pitchFamily="2" charset="0"/>
              </a:rPr>
              <a:t> </a:t>
            </a:r>
            <a:r>
              <a:rPr lang="sv-SE" sz="4800" b="1" err="1">
                <a:solidFill>
                  <a:schemeClr val="bg1"/>
                </a:solidFill>
                <a:latin typeface="Montserrat" pitchFamily="2" charset="77"/>
                <a:ea typeface="Roboto Slab" pitchFamily="2" charset="0"/>
              </a:rPr>
              <a:t>sheet</a:t>
            </a:r>
            <a:endParaRPr lang="en-RS" sz="4800" b="1">
              <a:solidFill>
                <a:schemeClr val="bg1"/>
              </a:solidFill>
              <a:latin typeface="Montserrat" pitchFamily="2" charset="77"/>
              <a:ea typeface="Roboto Slab" pitchFamily="2" charset="0"/>
            </a:endParaRPr>
          </a:p>
        </p:txBody>
      </p:sp>
      <p:cxnSp>
        <p:nvCxnSpPr>
          <p:cNvPr id="22" name="Straight Connector 21">
            <a:extLst>
              <a:ext uri="{FF2B5EF4-FFF2-40B4-BE49-F238E27FC236}">
                <a16:creationId xmlns:a16="http://schemas.microsoft.com/office/drawing/2014/main" id="{86D964C9-08FA-2F41-AE13-301D74C8B296}"/>
              </a:ext>
            </a:extLst>
          </p:cNvPr>
          <p:cNvCxnSpPr>
            <a:cxnSpLocks/>
          </p:cNvCxnSpPr>
          <p:nvPr/>
        </p:nvCxnSpPr>
        <p:spPr>
          <a:xfrm>
            <a:off x="5268129" y="1445329"/>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1859B01F-46F6-409D-A0CA-B57628442312}"/>
              </a:ext>
            </a:extLst>
          </p:cNvPr>
          <p:cNvGraphicFramePr>
            <a:graphicFrameLocks noGrp="1"/>
          </p:cNvGraphicFramePr>
          <p:nvPr>
            <p:extLst>
              <p:ext uri="{D42A27DB-BD31-4B8C-83A1-F6EECF244321}">
                <p14:modId xmlns:p14="http://schemas.microsoft.com/office/powerpoint/2010/main" val="2356468343"/>
              </p:ext>
            </p:extLst>
          </p:nvPr>
        </p:nvGraphicFramePr>
        <p:xfrm>
          <a:off x="6362150" y="1698449"/>
          <a:ext cx="4427769" cy="1284211"/>
        </p:xfrm>
        <a:graphic>
          <a:graphicData uri="http://schemas.openxmlformats.org/drawingml/2006/table">
            <a:tbl>
              <a:tblPr/>
              <a:tblGrid>
                <a:gridCol w="3142599">
                  <a:extLst>
                    <a:ext uri="{9D8B030D-6E8A-4147-A177-3AD203B41FA5}">
                      <a16:colId xmlns:a16="http://schemas.microsoft.com/office/drawing/2014/main" val="2644502231"/>
                    </a:ext>
                  </a:extLst>
                </a:gridCol>
                <a:gridCol w="642585">
                  <a:extLst>
                    <a:ext uri="{9D8B030D-6E8A-4147-A177-3AD203B41FA5}">
                      <a16:colId xmlns:a16="http://schemas.microsoft.com/office/drawing/2014/main" val="2681274527"/>
                    </a:ext>
                  </a:extLst>
                </a:gridCol>
                <a:gridCol w="642585">
                  <a:extLst>
                    <a:ext uri="{9D8B030D-6E8A-4147-A177-3AD203B41FA5}">
                      <a16:colId xmlns:a16="http://schemas.microsoft.com/office/drawing/2014/main" val="1992516041"/>
                    </a:ext>
                  </a:extLst>
                </a:gridCol>
              </a:tblGrid>
              <a:tr h="163706">
                <a:tc>
                  <a:txBody>
                    <a:bodyPr/>
                    <a:lstStyle/>
                    <a:p>
                      <a:pPr algn="l" fontAlgn="b"/>
                      <a:r>
                        <a:rPr lang="sv-SE" sz="1000" b="1" i="0" u="none" strike="noStrike">
                          <a:solidFill>
                            <a:schemeClr val="bg1"/>
                          </a:solidFill>
                          <a:effectLst/>
                          <a:latin typeface="+mn-lt"/>
                        </a:rPr>
                        <a:t>SEK </a:t>
                      </a:r>
                      <a:r>
                        <a:rPr lang="sv-SE" sz="1000" b="1" i="0" u="none" strike="noStrike" err="1">
                          <a:solidFill>
                            <a:schemeClr val="bg1"/>
                          </a:solidFill>
                          <a:effectLst/>
                          <a:latin typeface="+mn-lt"/>
                        </a:rPr>
                        <a:t>thousand</a:t>
                      </a:r>
                      <a:endParaRPr lang="sv-SE" sz="1000" b="1" i="0" u="none" strike="noStrike">
                        <a:solidFill>
                          <a:schemeClr val="bg1"/>
                        </a:solidFill>
                        <a:effectLst/>
                        <a:latin typeface="+mn-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2021</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2020</a:t>
                      </a: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173398"/>
                  </a:ext>
                </a:extLst>
              </a:tr>
              <a:tr h="160151">
                <a:tc>
                  <a:txBody>
                    <a:bodyPr/>
                    <a:lstStyle/>
                    <a:p>
                      <a:pPr algn="l" fontAlgn="b"/>
                      <a:r>
                        <a:rPr lang="sv-SE" sz="1000" b="1" i="0" u="none" strike="noStrike">
                          <a:solidFill>
                            <a:schemeClr val="bg1"/>
                          </a:solidFill>
                          <a:effectLst/>
                          <a:latin typeface="+mn-lt"/>
                        </a:rPr>
                        <a:t>SHAREHOLDERS EQUITY AND LIABILITIES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04600889"/>
                  </a:ext>
                </a:extLst>
              </a:tr>
              <a:tr h="160151">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83251712"/>
                  </a:ext>
                </a:extLst>
              </a:tr>
              <a:tr h="160151">
                <a:tc>
                  <a:txBody>
                    <a:bodyPr/>
                    <a:lstStyle/>
                    <a:p>
                      <a:pPr algn="l" fontAlgn="b"/>
                      <a:r>
                        <a:rPr lang="sv-SE" sz="1000" b="1" i="0" u="none" strike="noStrike">
                          <a:solidFill>
                            <a:schemeClr val="bg1"/>
                          </a:solidFill>
                          <a:effectLst/>
                          <a:latin typeface="+mn-lt"/>
                        </a:rPr>
                        <a:t>Equity</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505,595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151,504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037553"/>
                  </a:ext>
                </a:extLst>
              </a:tr>
              <a:tr h="160151">
                <a:tc>
                  <a:txBody>
                    <a:bodyPr/>
                    <a:lstStyle/>
                    <a:p>
                      <a:pPr algn="l" fontAlgn="b"/>
                      <a:r>
                        <a:rPr lang="sv-SE" sz="1000" b="1" i="0" u="none" strike="noStrike">
                          <a:solidFill>
                            <a:schemeClr val="bg1"/>
                          </a:solidFill>
                          <a:effectLst/>
                          <a:latin typeface="+mn-lt"/>
                        </a:rPr>
                        <a:t>Long-term </a:t>
                      </a:r>
                      <a:r>
                        <a:rPr lang="sv-SE" sz="1000" b="1" i="0" u="none" strike="noStrike" err="1">
                          <a:solidFill>
                            <a:schemeClr val="bg1"/>
                          </a:solidFill>
                          <a:effectLst/>
                          <a:latin typeface="+mn-lt"/>
                        </a:rPr>
                        <a:t>liabilities</a:t>
                      </a:r>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269,601</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40,234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07598786"/>
                  </a:ext>
                </a:extLst>
              </a:tr>
              <a:tr h="160151">
                <a:tc>
                  <a:txBody>
                    <a:bodyPr/>
                    <a:lstStyle/>
                    <a:p>
                      <a:pPr algn="l" fontAlgn="b"/>
                      <a:r>
                        <a:rPr lang="sv-SE" sz="1000" b="1" i="0" u="none" strike="noStrike">
                          <a:solidFill>
                            <a:schemeClr val="bg1"/>
                          </a:solidFill>
                          <a:effectLst/>
                          <a:latin typeface="+mn-lt"/>
                        </a:rPr>
                        <a:t>Short-term </a:t>
                      </a:r>
                      <a:r>
                        <a:rPr lang="sv-SE" sz="1000" b="1" i="0" u="none" strike="noStrike" err="1">
                          <a:solidFill>
                            <a:schemeClr val="bg1"/>
                          </a:solidFill>
                          <a:effectLst/>
                          <a:latin typeface="+mn-lt"/>
                        </a:rPr>
                        <a:t>liabilities</a:t>
                      </a:r>
                      <a:endParaRPr lang="sv-SE" sz="1000" b="1" i="0" u="none" strike="noStrike">
                        <a:solidFill>
                          <a:schemeClr val="bg1"/>
                        </a:solidFill>
                        <a:effectLst/>
                        <a:latin typeface="+mn-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393,280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113,254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014220"/>
                  </a:ext>
                </a:extLst>
              </a:tr>
              <a:tr h="310880">
                <a:tc>
                  <a:txBody>
                    <a:bodyPr/>
                    <a:lstStyle/>
                    <a:p>
                      <a:pPr algn="l" fontAlgn="b"/>
                      <a:r>
                        <a:rPr lang="en-US" sz="1000" b="1" i="0" u="none" strike="noStrike">
                          <a:solidFill>
                            <a:schemeClr val="bg1"/>
                          </a:solidFill>
                          <a:effectLst/>
                          <a:latin typeface="+mn-lt"/>
                        </a:rPr>
                        <a:t>TOTAL SHAREHOLDERS EQUITY AND LIABILITIES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1,168,476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340,992</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122270"/>
                  </a:ext>
                </a:extLst>
              </a:tr>
            </a:tbl>
          </a:graphicData>
        </a:graphic>
      </p:graphicFrame>
    </p:spTree>
    <p:extLst>
      <p:ext uri="{BB962C8B-B14F-4D97-AF65-F5344CB8AC3E}">
        <p14:creationId xmlns:p14="http://schemas.microsoft.com/office/powerpoint/2010/main" val="203619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ED1A73-7C33-4501-8FED-CF79FB68EB87}"/>
              </a:ext>
            </a:extLst>
          </p:cNvPr>
          <p:cNvSpPr>
            <a:spLocks noGrp="1"/>
          </p:cNvSpPr>
          <p:nvPr>
            <p:ph type="ctrTitle"/>
          </p:nvPr>
        </p:nvSpPr>
        <p:spPr>
          <a:xfrm>
            <a:off x="1529823" y="564261"/>
            <a:ext cx="9144000" cy="920523"/>
          </a:xfrm>
        </p:spPr>
        <p:txBody>
          <a:bodyPr>
            <a:noAutofit/>
          </a:bodyPr>
          <a:lstStyle/>
          <a:p>
            <a:pPr algn="ctr"/>
            <a:r>
              <a:rPr lang="sv-SE" sz="4800" b="1">
                <a:solidFill>
                  <a:schemeClr val="bg1"/>
                </a:solidFill>
                <a:latin typeface="Montserrat" pitchFamily="2" charset="77"/>
                <a:ea typeface="Roboto Slab" pitchFamily="2" charset="0"/>
              </a:rPr>
              <a:t>Cash </a:t>
            </a:r>
            <a:r>
              <a:rPr lang="sv-SE" sz="4800" b="1" err="1">
                <a:solidFill>
                  <a:schemeClr val="bg1"/>
                </a:solidFill>
                <a:latin typeface="Montserrat" pitchFamily="2" charset="77"/>
                <a:ea typeface="Roboto Slab" pitchFamily="2" charset="0"/>
              </a:rPr>
              <a:t>flow</a:t>
            </a:r>
            <a:r>
              <a:rPr lang="sv-SE" sz="4800" b="1">
                <a:solidFill>
                  <a:schemeClr val="bg1"/>
                </a:solidFill>
                <a:latin typeface="Montserrat" pitchFamily="2" charset="77"/>
                <a:ea typeface="Roboto Slab" pitchFamily="2" charset="0"/>
              </a:rPr>
              <a:t> </a:t>
            </a:r>
            <a:r>
              <a:rPr lang="sv-SE" sz="4800" b="1" err="1">
                <a:solidFill>
                  <a:schemeClr val="bg1"/>
                </a:solidFill>
                <a:latin typeface="Montserrat" pitchFamily="2" charset="77"/>
                <a:ea typeface="Roboto Slab" pitchFamily="2" charset="0"/>
              </a:rPr>
              <a:t>statement</a:t>
            </a:r>
            <a:endParaRPr lang="en-RS" sz="4800" b="1">
              <a:solidFill>
                <a:schemeClr val="bg1"/>
              </a:solidFill>
              <a:latin typeface="Montserrat" pitchFamily="2" charset="77"/>
              <a:ea typeface="Roboto Slab" pitchFamily="2" charset="0"/>
            </a:endParaRPr>
          </a:p>
        </p:txBody>
      </p:sp>
      <p:cxnSp>
        <p:nvCxnSpPr>
          <p:cNvPr id="22" name="Straight Connector 21">
            <a:extLst>
              <a:ext uri="{FF2B5EF4-FFF2-40B4-BE49-F238E27FC236}">
                <a16:creationId xmlns:a16="http://schemas.microsoft.com/office/drawing/2014/main" id="{86D964C9-08FA-2F41-AE13-301D74C8B296}"/>
              </a:ext>
            </a:extLst>
          </p:cNvPr>
          <p:cNvCxnSpPr>
            <a:cxnSpLocks/>
          </p:cNvCxnSpPr>
          <p:nvPr/>
        </p:nvCxnSpPr>
        <p:spPr>
          <a:xfrm>
            <a:off x="5268129" y="1446743"/>
            <a:ext cx="16557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1DA75E3F-AB64-4BE5-A556-16F2754AD9BC}"/>
              </a:ext>
            </a:extLst>
          </p:cNvPr>
          <p:cNvGraphicFramePr>
            <a:graphicFrameLocks noGrp="1"/>
          </p:cNvGraphicFramePr>
          <p:nvPr>
            <p:extLst>
              <p:ext uri="{D42A27DB-BD31-4B8C-83A1-F6EECF244321}">
                <p14:modId xmlns:p14="http://schemas.microsoft.com/office/powerpoint/2010/main" val="1178624801"/>
              </p:ext>
            </p:extLst>
          </p:nvPr>
        </p:nvGraphicFramePr>
        <p:xfrm>
          <a:off x="2076202" y="1880216"/>
          <a:ext cx="7768838" cy="3295731"/>
        </p:xfrm>
        <a:graphic>
          <a:graphicData uri="http://schemas.openxmlformats.org/drawingml/2006/table">
            <a:tbl>
              <a:tblPr/>
              <a:tblGrid>
                <a:gridCol w="3749982">
                  <a:extLst>
                    <a:ext uri="{9D8B030D-6E8A-4147-A177-3AD203B41FA5}">
                      <a16:colId xmlns:a16="http://schemas.microsoft.com/office/drawing/2014/main" val="1254072166"/>
                    </a:ext>
                  </a:extLst>
                </a:gridCol>
                <a:gridCol w="939389">
                  <a:extLst>
                    <a:ext uri="{9D8B030D-6E8A-4147-A177-3AD203B41FA5}">
                      <a16:colId xmlns:a16="http://schemas.microsoft.com/office/drawing/2014/main" val="1336250418"/>
                    </a:ext>
                  </a:extLst>
                </a:gridCol>
                <a:gridCol w="80285">
                  <a:extLst>
                    <a:ext uri="{9D8B030D-6E8A-4147-A177-3AD203B41FA5}">
                      <a16:colId xmlns:a16="http://schemas.microsoft.com/office/drawing/2014/main" val="2042099064"/>
                    </a:ext>
                  </a:extLst>
                </a:gridCol>
                <a:gridCol w="939389">
                  <a:extLst>
                    <a:ext uri="{9D8B030D-6E8A-4147-A177-3AD203B41FA5}">
                      <a16:colId xmlns:a16="http://schemas.microsoft.com/office/drawing/2014/main" val="3983073330"/>
                    </a:ext>
                  </a:extLst>
                </a:gridCol>
                <a:gridCol w="90107">
                  <a:extLst>
                    <a:ext uri="{9D8B030D-6E8A-4147-A177-3AD203B41FA5}">
                      <a16:colId xmlns:a16="http://schemas.microsoft.com/office/drawing/2014/main" val="1196701483"/>
                    </a:ext>
                  </a:extLst>
                </a:gridCol>
                <a:gridCol w="939389">
                  <a:extLst>
                    <a:ext uri="{9D8B030D-6E8A-4147-A177-3AD203B41FA5}">
                      <a16:colId xmlns:a16="http://schemas.microsoft.com/office/drawing/2014/main" val="1668502539"/>
                    </a:ext>
                  </a:extLst>
                </a:gridCol>
                <a:gridCol w="90908">
                  <a:extLst>
                    <a:ext uri="{9D8B030D-6E8A-4147-A177-3AD203B41FA5}">
                      <a16:colId xmlns:a16="http://schemas.microsoft.com/office/drawing/2014/main" val="1338232067"/>
                    </a:ext>
                  </a:extLst>
                </a:gridCol>
                <a:gridCol w="939389">
                  <a:extLst>
                    <a:ext uri="{9D8B030D-6E8A-4147-A177-3AD203B41FA5}">
                      <a16:colId xmlns:a16="http://schemas.microsoft.com/office/drawing/2014/main" val="3300011647"/>
                    </a:ext>
                  </a:extLst>
                </a:gridCol>
              </a:tblGrid>
              <a:tr h="168284">
                <a:tc>
                  <a:txBody>
                    <a:bodyPr/>
                    <a:lstStyle/>
                    <a:p>
                      <a:pPr algn="l" fontAlgn="b"/>
                      <a:r>
                        <a:rPr lang="sv-SE" sz="1000" b="1" i="0" u="none" strike="noStrike">
                          <a:solidFill>
                            <a:schemeClr val="bg1"/>
                          </a:solidFill>
                          <a:effectLst/>
                          <a:latin typeface="+mn-lt"/>
                        </a:rPr>
                        <a:t>SEK </a:t>
                      </a:r>
                      <a:r>
                        <a:rPr lang="sv-SE" sz="1000" b="1" i="0" u="none" strike="noStrike" err="1">
                          <a:solidFill>
                            <a:schemeClr val="bg1"/>
                          </a:solidFill>
                          <a:effectLst/>
                          <a:latin typeface="+mn-lt"/>
                        </a:rPr>
                        <a:t>thousand</a:t>
                      </a:r>
                      <a:endParaRPr lang="sv-SE" sz="1000" b="1" i="0" u="none" strike="noStrike">
                        <a:solidFill>
                          <a:schemeClr val="bg1"/>
                        </a:solidFill>
                        <a:effectLst/>
                        <a:latin typeface="+mn-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Q4’21</a:t>
                      </a: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Q4’20</a:t>
                      </a: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2021</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2020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765540"/>
                  </a:ext>
                </a:extLst>
              </a:tr>
              <a:tr h="168284">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9065679"/>
                  </a:ext>
                </a:extLst>
              </a:tr>
              <a:tr h="168284">
                <a:tc>
                  <a:txBody>
                    <a:bodyPr/>
                    <a:lstStyle/>
                    <a:p>
                      <a:pPr algn="l" fontAlgn="b"/>
                      <a:r>
                        <a:rPr lang="sv-SE" sz="1000" b="1" i="0" u="none" strike="noStrike">
                          <a:solidFill>
                            <a:schemeClr val="bg1"/>
                          </a:solidFill>
                          <a:effectLst/>
                          <a:latin typeface="+mn-lt"/>
                        </a:rPr>
                        <a:t>Cashflow from operations</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523903"/>
                  </a:ext>
                </a:extLst>
              </a:tr>
              <a:tr h="168284">
                <a:tc>
                  <a:txBody>
                    <a:bodyPr/>
                    <a:lstStyle/>
                    <a:p>
                      <a:pPr algn="l" fontAlgn="b"/>
                      <a:r>
                        <a:rPr lang="en-US" sz="1000" b="1" i="0" u="none" strike="noStrike">
                          <a:solidFill>
                            <a:schemeClr val="bg1"/>
                          </a:solidFill>
                          <a:effectLst/>
                          <a:latin typeface="+mn-lt"/>
                        </a:rPr>
                        <a:t>Profit before tax for continuing operations</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cs typeface="Arial"/>
                        </a:rPr>
                        <a:t>44,389</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rgbClr val="FF0000"/>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lnSpc>
                          <a:spcPct val="107000"/>
                        </a:lnSpc>
                        <a:buNone/>
                      </a:pPr>
                      <a:r>
                        <a:rPr lang="sv-SE" sz="1000" dirty="0">
                          <a:solidFill>
                            <a:schemeClr val="bg1"/>
                          </a:solidFill>
                          <a:effectLst/>
                          <a:latin typeface="+mn-lt"/>
                          <a:cs typeface="Arial"/>
                        </a:rPr>
                        <a:t>12,539</a:t>
                      </a:r>
                      <a:endParaRPr lang="sv-SE" dirty="0"/>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63,508</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29,889</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444202"/>
                  </a:ext>
                </a:extLst>
              </a:tr>
              <a:tr h="168284">
                <a:tc>
                  <a:txBody>
                    <a:bodyPr/>
                    <a:lstStyle/>
                    <a:p>
                      <a:pPr algn="l" fontAlgn="b"/>
                      <a:r>
                        <a:rPr lang="sv-SE" sz="1000" b="1" i="0" u="none" strike="noStrike" err="1">
                          <a:solidFill>
                            <a:schemeClr val="bg1"/>
                          </a:solidFill>
                          <a:effectLst/>
                          <a:latin typeface="+mn-lt"/>
                        </a:rPr>
                        <a:t>Adjustments</a:t>
                      </a:r>
                      <a:r>
                        <a:rPr lang="sv-SE" sz="1000" b="1" i="0" u="none" strike="noStrike">
                          <a:solidFill>
                            <a:schemeClr val="bg1"/>
                          </a:solidFill>
                          <a:effectLst/>
                          <a:latin typeface="+mn-lt"/>
                        </a:rPr>
                        <a:t> for non-cash </a:t>
                      </a:r>
                      <a:r>
                        <a:rPr lang="sv-SE" sz="1000" b="1" i="0" u="none" strike="noStrike" err="1">
                          <a:solidFill>
                            <a:schemeClr val="bg1"/>
                          </a:solidFill>
                          <a:effectLst/>
                          <a:latin typeface="+mn-lt"/>
                        </a:rPr>
                        <a:t>items</a:t>
                      </a:r>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sv-SE" sz="1000">
                        <a:solidFill>
                          <a:schemeClr val="bg1"/>
                        </a:solidFill>
                        <a:effectLst/>
                        <a:latin typeface="+mn-lt"/>
                        <a:cs typeface="Arial" panose="020B0604020202020204"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rgbClr val="FF0000"/>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pPr>
                      <a:endParaRPr lang="sv-SE" sz="1000">
                        <a:solidFill>
                          <a:schemeClr val="bg1"/>
                        </a:solidFill>
                        <a:effectLst/>
                        <a:latin typeface="+mn-lt"/>
                        <a:cs typeface="Arial" panose="020B0604020202020204"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dirty="0">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34517"/>
                  </a:ext>
                </a:extLst>
              </a:tr>
              <a:tr h="160270">
                <a:tc>
                  <a:txBody>
                    <a:bodyPr/>
                    <a:lstStyle/>
                    <a:p>
                      <a:pPr algn="l" fontAlgn="b"/>
                      <a:r>
                        <a:rPr lang="sv-SE" sz="1000" b="1" i="0" u="none" strike="noStrike" err="1">
                          <a:solidFill>
                            <a:schemeClr val="bg1"/>
                          </a:solidFill>
                          <a:effectLst/>
                          <a:latin typeface="+mn-lt"/>
                        </a:rPr>
                        <a:t>Repayment</a:t>
                      </a:r>
                      <a:r>
                        <a:rPr lang="sv-SE" sz="1000" b="1" i="0" u="none" strike="noStrike">
                          <a:solidFill>
                            <a:schemeClr val="bg1"/>
                          </a:solidFill>
                          <a:effectLst/>
                          <a:latin typeface="+mn-lt"/>
                        </a:rPr>
                        <a:t> </a:t>
                      </a:r>
                      <a:r>
                        <a:rPr lang="sv-SE" sz="1000" b="1" i="0" u="none" strike="noStrike" err="1">
                          <a:solidFill>
                            <a:schemeClr val="bg1"/>
                          </a:solidFill>
                          <a:effectLst/>
                          <a:latin typeface="+mn-lt"/>
                        </a:rPr>
                        <a:t>of</a:t>
                      </a:r>
                      <a:r>
                        <a:rPr lang="sv-SE" sz="1000" b="1" i="0" u="none" strike="noStrike">
                          <a:solidFill>
                            <a:schemeClr val="bg1"/>
                          </a:solidFill>
                          <a:effectLst/>
                          <a:latin typeface="+mn-lt"/>
                        </a:rPr>
                        <a:t> </a:t>
                      </a:r>
                      <a:r>
                        <a:rPr lang="sv-SE" sz="1000" b="1" i="0" u="none" strike="noStrike" err="1">
                          <a:solidFill>
                            <a:schemeClr val="bg1"/>
                          </a:solidFill>
                          <a:effectLst/>
                          <a:latin typeface="+mn-lt"/>
                        </a:rPr>
                        <a:t>depreciation</a:t>
                      </a:r>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13,199</a:t>
                      </a: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1,929</a:t>
                      </a: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7620" marR="7620" marT="762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30,083</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7,519</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28878606"/>
                  </a:ext>
                </a:extLst>
              </a:tr>
              <a:tr h="160270">
                <a:tc>
                  <a:txBody>
                    <a:bodyPr/>
                    <a:lstStyle/>
                    <a:p>
                      <a:pPr algn="l" fontAlgn="b"/>
                      <a:r>
                        <a:rPr lang="en-US" sz="1000" b="1" i="0" u="none" strike="noStrike">
                          <a:solidFill>
                            <a:schemeClr val="bg1"/>
                          </a:solidFill>
                          <a:effectLst/>
                          <a:latin typeface="+mn-lt"/>
                        </a:rPr>
                        <a:t>Other items not affecting cashflow</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-3,904</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-84</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-2,246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-305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10826356"/>
                  </a:ext>
                </a:extLst>
              </a:tr>
              <a:tr h="160270">
                <a:tc>
                  <a:txBody>
                    <a:bodyPr/>
                    <a:lstStyle/>
                    <a:p>
                      <a:pPr algn="l" fontAlgn="b"/>
                      <a:r>
                        <a:rPr lang="sv-SE" sz="1000" b="1" i="0" u="none" strike="noStrike" err="1">
                          <a:solidFill>
                            <a:schemeClr val="bg1"/>
                          </a:solidFill>
                          <a:effectLst/>
                          <a:latin typeface="+mn-lt"/>
                        </a:rPr>
                        <a:t>interest</a:t>
                      </a:r>
                      <a:r>
                        <a:rPr lang="sv-SE" sz="1000" b="1" i="0" u="none" strike="noStrike">
                          <a:solidFill>
                            <a:schemeClr val="bg1"/>
                          </a:solidFill>
                          <a:effectLst/>
                          <a:latin typeface="+mn-lt"/>
                        </a:rPr>
                        <a:t> </a:t>
                      </a:r>
                      <a:r>
                        <a:rPr lang="sv-SE" sz="1000" b="1" i="0" u="none" strike="noStrike" err="1">
                          <a:solidFill>
                            <a:schemeClr val="bg1"/>
                          </a:solidFill>
                          <a:effectLst/>
                          <a:latin typeface="+mn-lt"/>
                        </a:rPr>
                        <a:t>received</a:t>
                      </a:r>
                      <a:endParaRPr lang="sv-SE" sz="1000" b="1"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-44</a:t>
                      </a: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2</a:t>
                      </a: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40133298"/>
                  </a:ext>
                </a:extLst>
              </a:tr>
              <a:tr h="160270">
                <a:tc>
                  <a:txBody>
                    <a:bodyPr/>
                    <a:lstStyle/>
                    <a:p>
                      <a:pPr algn="l" fontAlgn="b"/>
                      <a:r>
                        <a:rPr lang="sv-SE" sz="1000" b="1" i="0" u="none" strike="noStrike" err="1">
                          <a:solidFill>
                            <a:schemeClr val="bg1"/>
                          </a:solidFill>
                          <a:effectLst/>
                          <a:latin typeface="+mn-lt"/>
                        </a:rPr>
                        <a:t>Interest</a:t>
                      </a:r>
                      <a:r>
                        <a:rPr lang="sv-SE" sz="1000" b="1" i="0" u="none" strike="noStrike">
                          <a:solidFill>
                            <a:schemeClr val="bg1"/>
                          </a:solidFill>
                          <a:effectLst/>
                          <a:latin typeface="+mn-lt"/>
                        </a:rPr>
                        <a:t> </a:t>
                      </a:r>
                      <a:r>
                        <a:rPr lang="sv-SE" sz="1000" b="1" i="0" u="none" strike="noStrike" err="1">
                          <a:solidFill>
                            <a:schemeClr val="bg1"/>
                          </a:solidFill>
                          <a:effectLst/>
                          <a:latin typeface="+mn-lt"/>
                        </a:rPr>
                        <a:t>Paid</a:t>
                      </a:r>
                      <a:endParaRPr lang="sv-SE" sz="1000" b="1" i="0" u="none" strike="noStrike">
                        <a:solidFill>
                          <a:schemeClr val="bg1"/>
                        </a:solidFill>
                        <a:effectLst/>
                        <a:latin typeface="+mn-lt"/>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-331</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-272</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-5,084</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-1,428</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855703"/>
                  </a:ext>
                </a:extLst>
              </a:tr>
              <a:tr h="160270">
                <a:tc>
                  <a:txBody>
                    <a:bodyPr/>
                    <a:lstStyle/>
                    <a:p>
                      <a:pPr algn="l" fontAlgn="b"/>
                      <a:r>
                        <a:rPr lang="sv-SE" sz="1000" b="1" i="0" u="none" strike="noStrike" err="1">
                          <a:solidFill>
                            <a:schemeClr val="bg1"/>
                          </a:solidFill>
                          <a:effectLst/>
                          <a:latin typeface="+mn-lt"/>
                        </a:rPr>
                        <a:t>Paid</a:t>
                      </a:r>
                      <a:r>
                        <a:rPr lang="sv-SE" sz="1000" b="1" i="0" u="none" strike="noStrike">
                          <a:solidFill>
                            <a:schemeClr val="bg1"/>
                          </a:solidFill>
                          <a:effectLst/>
                          <a:latin typeface="+mn-lt"/>
                        </a:rPr>
                        <a:t> </a:t>
                      </a:r>
                      <a:r>
                        <a:rPr lang="sv-SE" sz="1000" b="1" i="0" u="none" strike="noStrike" err="1">
                          <a:solidFill>
                            <a:schemeClr val="bg1"/>
                          </a:solidFill>
                          <a:effectLst/>
                          <a:latin typeface="+mn-lt"/>
                        </a:rPr>
                        <a:t>income</a:t>
                      </a:r>
                      <a:r>
                        <a:rPr lang="sv-SE" sz="1000" b="1" i="0" u="none" strike="noStrike">
                          <a:solidFill>
                            <a:schemeClr val="bg1"/>
                          </a:solidFill>
                          <a:effectLst/>
                          <a:latin typeface="+mn-lt"/>
                        </a:rPr>
                        <a:t> tax</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-4,808</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GB" sz="1000" b="1" i="0" u="none" strike="noStrike">
                        <a:solidFill>
                          <a:srgbClr val="FF0000"/>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pPr>
                      <a:r>
                        <a:rPr lang="sv-SE" sz="1000" dirty="0">
                          <a:solidFill>
                            <a:schemeClr val="bg1"/>
                          </a:solidFill>
                          <a:effectLst/>
                          <a:latin typeface="+mn-lt"/>
                          <a:ea typeface="Times New Roman" panose="02020603050405020304" pitchFamily="18" charset="0"/>
                          <a:cs typeface="Arial"/>
                        </a:rPr>
                        <a:t>-748</a:t>
                      </a:r>
                      <a:endParaRPr lang="sv-SE" sz="1000" dirty="0">
                        <a:solidFill>
                          <a:schemeClr val="bg1"/>
                        </a:solidFill>
                        <a:effectLst/>
                        <a:latin typeface="+mn-lt"/>
                        <a:ea typeface="Times New Roman" panose="02020603050405020304" pitchFamily="18" charset="0"/>
                        <a:cs typeface="Arial" panose="020B0604020202020204"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-16,750</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-6,978</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26241"/>
                  </a:ext>
                </a:extLst>
              </a:tr>
              <a:tr h="160270">
                <a:tc>
                  <a:txBody>
                    <a:bodyPr/>
                    <a:lstStyle/>
                    <a:p>
                      <a:pPr algn="l" fontAlgn="b"/>
                      <a:r>
                        <a:rPr lang="en-US" sz="1000" b="1" i="0" u="none" strike="noStrike">
                          <a:solidFill>
                            <a:schemeClr val="bg1"/>
                          </a:solidFill>
                          <a:effectLst/>
                          <a:latin typeface="+mn-lt"/>
                        </a:rPr>
                        <a:t>Cash flow from operations before change in working capital</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56,309</a:t>
                      </a: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pPr>
                      <a:r>
                        <a:rPr lang="sv-SE" sz="1000" b="1" dirty="0">
                          <a:solidFill>
                            <a:schemeClr val="bg1"/>
                          </a:solidFill>
                          <a:effectLst/>
                          <a:latin typeface="+mn-lt"/>
                          <a:ea typeface="Times New Roman" panose="02020603050405020304" pitchFamily="18" charset="0"/>
                          <a:cs typeface="Arial"/>
                        </a:rPr>
                        <a:t>13,336</a:t>
                      </a: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sv-SE" sz="1000" b="1" i="0" u="none" strike="noStrike" kern="1200" noProof="0">
                        <a:solidFill>
                          <a:schemeClr val="bg1"/>
                        </a:solidFill>
                        <a:effectLst/>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74,012</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28,724</a:t>
                      </a: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852229"/>
                  </a:ext>
                </a:extLst>
              </a:tr>
              <a:tr h="160270">
                <a:tc>
                  <a:txBody>
                    <a:bodyPr/>
                    <a:lstStyle/>
                    <a:p>
                      <a:pPr algn="l" fontAlgn="b"/>
                      <a:r>
                        <a:rPr lang="sv-SE" sz="1000" b="1" i="0" u="none" strike="noStrike">
                          <a:solidFill>
                            <a:schemeClr val="bg1"/>
                          </a:solidFill>
                          <a:effectLst/>
                          <a:latin typeface="+mn-lt"/>
                        </a:rPr>
                        <a:t>Change in </a:t>
                      </a:r>
                      <a:r>
                        <a:rPr lang="sv-SE" sz="1000" b="1" i="0" u="none" strike="noStrike" err="1">
                          <a:solidFill>
                            <a:schemeClr val="bg1"/>
                          </a:solidFill>
                          <a:effectLst/>
                          <a:latin typeface="+mn-lt"/>
                        </a:rPr>
                        <a:t>working</a:t>
                      </a:r>
                      <a:r>
                        <a:rPr lang="sv-SE" sz="1000" b="1" i="0" u="none" strike="noStrike">
                          <a:solidFill>
                            <a:schemeClr val="bg1"/>
                          </a:solidFill>
                          <a:effectLst/>
                          <a:latin typeface="+mn-lt"/>
                        </a:rPr>
                        <a:t> </a:t>
                      </a:r>
                      <a:r>
                        <a:rPr lang="sv-SE" sz="1000" b="1" i="0" u="none" strike="noStrike" err="1">
                          <a:solidFill>
                            <a:schemeClr val="bg1"/>
                          </a:solidFill>
                          <a:effectLst/>
                          <a:latin typeface="+mn-lt"/>
                        </a:rPr>
                        <a:t>capital</a:t>
                      </a:r>
                      <a:endParaRPr lang="sv-SE" sz="1000" b="1" i="0" u="none" strike="noStrike">
                        <a:solidFill>
                          <a:schemeClr val="bg1"/>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-340</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-10,138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sv-SE" sz="1000" b="1" i="0" u="none" strike="noStrike" kern="1200" noProof="0">
                        <a:solidFill>
                          <a:schemeClr val="bg1"/>
                        </a:solidFill>
                        <a:effectLst/>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-25,322</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-11,237</a:t>
                      </a: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94687"/>
                  </a:ext>
                </a:extLst>
              </a:tr>
              <a:tr h="160270">
                <a:tc>
                  <a:txBody>
                    <a:bodyPr/>
                    <a:lstStyle/>
                    <a:p>
                      <a:pPr algn="l" fontAlgn="b"/>
                      <a:r>
                        <a:rPr lang="sv-SE" sz="1000" b="1" i="0" u="none" strike="noStrike">
                          <a:solidFill>
                            <a:schemeClr val="bg1"/>
                          </a:solidFill>
                          <a:effectLst/>
                          <a:latin typeface="+mn-lt"/>
                        </a:rPr>
                        <a:t>Cash </a:t>
                      </a:r>
                      <a:r>
                        <a:rPr lang="sv-SE" sz="1000" b="1" i="0" u="none" strike="noStrike" err="1">
                          <a:solidFill>
                            <a:schemeClr val="bg1"/>
                          </a:solidFill>
                          <a:effectLst/>
                          <a:latin typeface="+mn-lt"/>
                        </a:rPr>
                        <a:t>flow</a:t>
                      </a:r>
                      <a:r>
                        <a:rPr lang="sv-SE" sz="1000" b="1" i="0" u="none" strike="noStrike">
                          <a:solidFill>
                            <a:schemeClr val="bg1"/>
                          </a:solidFill>
                          <a:effectLst/>
                          <a:latin typeface="+mn-lt"/>
                        </a:rPr>
                        <a:t> from operations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sv-SE" sz="1000" b="1" i="0" u="none" strike="noStrike" dirty="0">
                          <a:solidFill>
                            <a:schemeClr val="bg1"/>
                          </a:solidFill>
                          <a:effectLst/>
                          <a:latin typeface="+mn-lt"/>
                        </a:rPr>
                        <a:t>55,969</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0000"/>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sv-SE" sz="1000" b="1" i="0" u="none" strike="noStrike" dirty="0">
                          <a:solidFill>
                            <a:schemeClr val="bg1"/>
                          </a:solidFill>
                          <a:effectLst/>
                          <a:latin typeface="+mn-lt"/>
                        </a:rPr>
                        <a:t>3,228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sv-SE" sz="1000" b="1" i="0" u="none" strike="noStrike" dirty="0">
                          <a:solidFill>
                            <a:schemeClr val="bg1"/>
                          </a:solidFill>
                          <a:effectLst/>
                          <a:latin typeface="+mn-lt"/>
                        </a:rPr>
                        <a:t>48,690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17,486</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614379298"/>
                  </a:ext>
                </a:extLst>
              </a:tr>
              <a:tr h="160270">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a:noFill/>
                    </a:lnT>
                    <a:lnB>
                      <a:noFill/>
                    </a:lnB>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r"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4172035116"/>
                  </a:ext>
                </a:extLst>
              </a:tr>
              <a:tr h="160270">
                <a:tc>
                  <a:txBody>
                    <a:bodyPr/>
                    <a:lstStyle/>
                    <a:p>
                      <a:pPr algn="l" fontAlgn="b"/>
                      <a:r>
                        <a:rPr lang="en-US" sz="1000" b="1" i="0" u="none" strike="noStrike">
                          <a:solidFill>
                            <a:schemeClr val="bg1"/>
                          </a:solidFill>
                          <a:effectLst/>
                          <a:latin typeface="+mn-lt"/>
                        </a:rPr>
                        <a:t>Cash flow from investing activities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-143,8658</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lvl="0" algn="r">
                        <a:buNone/>
                      </a:pPr>
                      <a:r>
                        <a:rPr lang="sv-SE" sz="1000" b="1" i="0" u="none" strike="noStrike" dirty="0">
                          <a:solidFill>
                            <a:schemeClr val="bg1"/>
                          </a:solidFill>
                          <a:effectLst/>
                          <a:latin typeface="+mn-lt"/>
                        </a:rPr>
                        <a:t>-2,656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-170,959</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-8,387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015"/>
                  </a:ext>
                </a:extLst>
              </a:tr>
              <a:tr h="160270">
                <a:tc>
                  <a:txBody>
                    <a:bodyPr/>
                    <a:lstStyle/>
                    <a:p>
                      <a:pPr algn="l" fontAlgn="b"/>
                      <a:r>
                        <a:rPr lang="en-US" sz="1000" b="1" i="0" u="none" strike="noStrike">
                          <a:solidFill>
                            <a:schemeClr val="bg1"/>
                          </a:solidFill>
                          <a:effectLst/>
                          <a:latin typeface="+mn-lt"/>
                        </a:rPr>
                        <a:t>Cash flow from financing activities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233,114</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endParaRPr lang="en-GB" sz="1000" b="1" i="0" u="none" strike="noStrike">
                        <a:solidFill>
                          <a:srgbClr val="FF0000"/>
                        </a:solidFill>
                        <a:effectLst/>
                        <a:latin typeface="+mn-lt"/>
                      </a:endParaRPr>
                    </a:p>
                  </a:txBody>
                  <a:tcPr marL="9525" marR="9525" marT="9525"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sv-SE" sz="1000" b="1" i="0" u="none" strike="noStrike" dirty="0">
                          <a:solidFill>
                            <a:schemeClr val="bg1"/>
                          </a:solidFill>
                          <a:effectLst/>
                          <a:latin typeface="+mn-lt"/>
                        </a:rPr>
                        <a:t>-6,738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333,786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-16,444</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432264"/>
                  </a:ext>
                </a:extLst>
              </a:tr>
              <a:tr h="168284">
                <a:tc>
                  <a:txBody>
                    <a:bodyPr/>
                    <a:lstStyle/>
                    <a:p>
                      <a:pPr algn="l" fontAlgn="b"/>
                      <a:r>
                        <a:rPr lang="en-US" sz="1000" b="1" i="0" u="none" strike="noStrike">
                          <a:solidFill>
                            <a:schemeClr val="bg1"/>
                          </a:solidFill>
                          <a:effectLst/>
                          <a:latin typeface="+mn-lt"/>
                        </a:rPr>
                        <a:t>Cash flow for the period</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145,218</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0000"/>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-6,166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211,517</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-7,344</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02526059"/>
                  </a:ext>
                </a:extLst>
              </a:tr>
              <a:tr h="168284">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sv-SE" sz="1000" b="1" i="0" u="none" strike="noStrike" kern="1200" noProof="0">
                        <a:solidFill>
                          <a:srgbClr val="FF0000"/>
                        </a:solidFill>
                        <a:effectLst/>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sv-SE" sz="10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77977"/>
                  </a:ext>
                </a:extLst>
              </a:tr>
              <a:tr h="168284">
                <a:tc>
                  <a:txBody>
                    <a:bodyPr/>
                    <a:lstStyle/>
                    <a:p>
                      <a:pPr algn="l" fontAlgn="b"/>
                      <a:r>
                        <a:rPr lang="en-US" sz="1000" b="1" i="0" u="none" strike="noStrike">
                          <a:solidFill>
                            <a:schemeClr val="bg1"/>
                          </a:solidFill>
                          <a:effectLst/>
                          <a:latin typeface="+mn-lt"/>
                        </a:rPr>
                        <a:t>Cash and cash equivalents, opening balance</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94,648</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sv-SE" sz="1000" b="1" i="0" u="none" strike="noStrike" kern="1200" noProof="0">
                        <a:solidFill>
                          <a:srgbClr val="FF0000"/>
                        </a:solidFill>
                        <a:effectLst/>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34,474</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chemeClr val="bg1"/>
                        </a:solidFill>
                        <a:effectLst/>
                        <a:uLnTx/>
                        <a:uFillTx/>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38,308</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35,652</a:t>
                      </a: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79930325"/>
                  </a:ext>
                </a:extLst>
              </a:tr>
              <a:tr h="168284">
                <a:tc>
                  <a:txBody>
                    <a:bodyPr/>
                    <a:lstStyle/>
                    <a:p>
                      <a:pPr algn="l" fontAlgn="b"/>
                      <a:r>
                        <a:rPr lang="en-US" sz="1000" b="1" i="0" u="none" strike="noStrike">
                          <a:solidFill>
                            <a:schemeClr val="bg1"/>
                          </a:solidFill>
                          <a:effectLst/>
                          <a:latin typeface="+mn-lt"/>
                        </a:rPr>
                        <a:t>Cash and cash equivalents, ending balance</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240,221</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FF0000"/>
                        </a:solidFill>
                        <a:effectLst/>
                        <a:uLnTx/>
                        <a:uFillTx/>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28,308</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sv-SE" sz="1000" b="1" i="0" u="none" strike="noStrike" kern="1200" noProof="0">
                        <a:solidFill>
                          <a:schemeClr val="bg1"/>
                        </a:solidFill>
                        <a:effectLst/>
                        <a:latin typeface="+mn-lt"/>
                        <a:ea typeface="+mn-ea"/>
                        <a:cs typeface="+mn-cs"/>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SE" sz="1000" b="1" i="0" u="none" strike="noStrike" dirty="0">
                          <a:solidFill>
                            <a:schemeClr val="bg1"/>
                          </a:solidFill>
                          <a:effectLst/>
                          <a:latin typeface="+mn-lt"/>
                        </a:rPr>
                        <a:t>240,221</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sv-SE" sz="1000" b="1" i="0" u="none" strike="noStrike">
                        <a:solidFill>
                          <a:schemeClr val="bg1"/>
                        </a:solidFill>
                        <a:effectLst/>
                        <a:latin typeface="+mn-lt"/>
                      </a:endParaRPr>
                    </a:p>
                  </a:txBody>
                  <a:tcPr marL="8014" marR="8014" marT="801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000" b="1" i="0" u="none" strike="noStrike" dirty="0">
                          <a:solidFill>
                            <a:schemeClr val="bg1"/>
                          </a:solidFill>
                          <a:effectLst/>
                          <a:latin typeface="+mn-lt"/>
                        </a:rPr>
                        <a:t>28,308</a:t>
                      </a: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44002"/>
                  </a:ext>
                </a:extLst>
              </a:tr>
            </a:tbl>
          </a:graphicData>
        </a:graphic>
      </p:graphicFrame>
    </p:spTree>
    <p:extLst>
      <p:ext uri="{BB962C8B-B14F-4D97-AF65-F5344CB8AC3E}">
        <p14:creationId xmlns:p14="http://schemas.microsoft.com/office/powerpoint/2010/main" val="305271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ubrik 3">
            <a:extLst>
              <a:ext uri="{FF2B5EF4-FFF2-40B4-BE49-F238E27FC236}">
                <a16:creationId xmlns:a16="http://schemas.microsoft.com/office/drawing/2014/main" id="{D1287FAA-391C-F44C-A299-D79FEBF31824}"/>
              </a:ext>
            </a:extLst>
          </p:cNvPr>
          <p:cNvSpPr txBox="1">
            <a:spLocks/>
          </p:cNvSpPr>
          <p:nvPr/>
        </p:nvSpPr>
        <p:spPr>
          <a:xfrm>
            <a:off x="623888" y="79685"/>
            <a:ext cx="10850897" cy="796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Trebuchet MS" panose="020B0703020202090204" pitchFamily="34" charset="0"/>
                <a:ea typeface="+mj-ea"/>
                <a:cs typeface="Futura Medium" panose="020B0602020204020303" pitchFamily="34" charset="-79"/>
              </a:defRPr>
            </a:lvl1pPr>
          </a:lstStyle>
          <a:p>
            <a:r>
              <a:rPr lang="en-GB" cap="all">
                <a:solidFill>
                  <a:srgbClr val="353535"/>
                </a:solidFill>
              </a:rPr>
              <a:t>Today’s presenter</a:t>
            </a:r>
          </a:p>
        </p:txBody>
      </p:sp>
      <p:sp>
        <p:nvSpPr>
          <p:cNvPr id="21" name="Rectangle 20">
            <a:extLst>
              <a:ext uri="{FF2B5EF4-FFF2-40B4-BE49-F238E27FC236}">
                <a16:creationId xmlns:a16="http://schemas.microsoft.com/office/drawing/2014/main" id="{6114477B-E107-42D7-ABA7-619061C82945}"/>
              </a:ext>
            </a:extLst>
          </p:cNvPr>
          <p:cNvSpPr/>
          <p:nvPr/>
        </p:nvSpPr>
        <p:spPr>
          <a:xfrm>
            <a:off x="3431704" y="2576553"/>
            <a:ext cx="8424936" cy="2000548"/>
          </a:xfrm>
          <a:prstGeom prst="rect">
            <a:avLst/>
          </a:prstGeom>
        </p:spPr>
        <p:txBody>
          <a:bodyPr wrap="square">
            <a:spAutoFit/>
          </a:bodyPr>
          <a:lstStyle/>
          <a:p>
            <a:r>
              <a:rPr lang="en-GB" sz="2400" b="1" err="1">
                <a:solidFill>
                  <a:srgbClr val="F59C00"/>
                </a:solidFill>
              </a:rPr>
              <a:t>Niklas</a:t>
            </a:r>
            <a:r>
              <a:rPr lang="en-GB" sz="2400" b="1">
                <a:solidFill>
                  <a:srgbClr val="F59C00"/>
                </a:solidFill>
              </a:rPr>
              <a:t> Lundqvist </a:t>
            </a:r>
          </a:p>
          <a:p>
            <a:r>
              <a:rPr lang="en-GB" sz="2000" b="1"/>
              <a:t>CEO</a:t>
            </a:r>
          </a:p>
          <a:p>
            <a:pPr marL="177800" indent="-177800">
              <a:buClr>
                <a:srgbClr val="F59C00"/>
              </a:buClr>
              <a:buFont typeface="Wingdings" panose="05000000000000000000" pitchFamily="2" charset="2"/>
              <a:buChar char="§"/>
            </a:pPr>
            <a:r>
              <a:rPr lang="en-US" sz="2000"/>
              <a:t>Founder and member of the Board of Directors since 1999</a:t>
            </a:r>
          </a:p>
          <a:p>
            <a:pPr marL="177800" indent="-177800">
              <a:buClr>
                <a:srgbClr val="F59C00"/>
              </a:buClr>
              <a:buFont typeface="Wingdings" panose="05000000000000000000" pitchFamily="2" charset="2"/>
              <a:buChar char="§"/>
            </a:pPr>
            <a:r>
              <a:rPr lang="en-US" sz="2000"/>
              <a:t>Bachelor of Laws and LLM, Uppsala University and Maastricht University Economics Gothenburg School of Business, Uppsala University</a:t>
            </a:r>
          </a:p>
        </p:txBody>
      </p:sp>
      <p:pic>
        <p:nvPicPr>
          <p:cNvPr id="65" name="Picture 2" descr="Niklas Lundqvist (@PointmanAwardit) | Twitter">
            <a:extLst>
              <a:ext uri="{FF2B5EF4-FFF2-40B4-BE49-F238E27FC236}">
                <a16:creationId xmlns:a16="http://schemas.microsoft.com/office/drawing/2014/main" id="{5652D6AA-A95E-49E2-9C34-C7208E7FC5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08701" y="2585350"/>
            <a:ext cx="1728192" cy="1728192"/>
          </a:xfrm>
          <a:prstGeom prst="ellipse">
            <a:avLst/>
          </a:prstGeom>
          <a:ln w="6350" cap="rnd">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60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2BB47-B67F-4CF2-8F32-EB9E4B175B50}"/>
              </a:ext>
            </a:extLst>
          </p:cNvPr>
          <p:cNvSpPr>
            <a:spLocks noGrp="1"/>
          </p:cNvSpPr>
          <p:nvPr>
            <p:ph type="ctrTitle"/>
          </p:nvPr>
        </p:nvSpPr>
        <p:spPr>
          <a:xfrm>
            <a:off x="1524000" y="563790"/>
            <a:ext cx="9144000" cy="920523"/>
          </a:xfrm>
        </p:spPr>
        <p:txBody>
          <a:bodyPr/>
          <a:lstStyle/>
          <a:p>
            <a:pPr algn="ctr"/>
            <a:r>
              <a:rPr lang="sv-SE" sz="4800">
                <a:latin typeface="Montserrat" pitchFamily="2" charset="77"/>
              </a:rPr>
              <a:t>Contact </a:t>
            </a:r>
            <a:r>
              <a:rPr lang="sv-SE" sz="4800" err="1">
                <a:latin typeface="Montserrat" pitchFamily="2" charset="77"/>
              </a:rPr>
              <a:t>detAILS</a:t>
            </a:r>
            <a:endParaRPr lang="en-GB"/>
          </a:p>
        </p:txBody>
      </p:sp>
      <p:sp>
        <p:nvSpPr>
          <p:cNvPr id="8" name="Platshållare för innehåll 6">
            <a:extLst>
              <a:ext uri="{FF2B5EF4-FFF2-40B4-BE49-F238E27FC236}">
                <a16:creationId xmlns:a16="http://schemas.microsoft.com/office/drawing/2014/main" id="{9E1C4AAC-F2AD-496A-BB01-D0C995176A4F}"/>
              </a:ext>
            </a:extLst>
          </p:cNvPr>
          <p:cNvSpPr txBox="1">
            <a:spLocks/>
          </p:cNvSpPr>
          <p:nvPr/>
        </p:nvSpPr>
        <p:spPr>
          <a:xfrm>
            <a:off x="983432" y="2708920"/>
            <a:ext cx="5169408" cy="2952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defRPr/>
            </a:pPr>
            <a:r>
              <a:rPr lang="sv-SE" sz="2400">
                <a:solidFill>
                  <a:schemeClr val="bg1"/>
                </a:solidFill>
              </a:rPr>
              <a:t>Niklas Lundqvist</a:t>
            </a:r>
            <a:br>
              <a:rPr lang="sv-SE" sz="2400">
                <a:solidFill>
                  <a:schemeClr val="bg1"/>
                </a:solidFill>
              </a:rPr>
            </a:br>
            <a:r>
              <a:rPr lang="sv-SE" sz="2400">
                <a:solidFill>
                  <a:schemeClr val="bg1"/>
                </a:solidFill>
              </a:rPr>
              <a:t>CEO</a:t>
            </a:r>
            <a:br>
              <a:rPr lang="sv-SE" sz="2400"/>
            </a:br>
            <a:r>
              <a:rPr lang="sv-SE" sz="2400">
                <a:hlinkClick r:id="rId3"/>
              </a:rPr>
              <a:t>niklas.lundqvist@awardit.se</a:t>
            </a:r>
            <a:br>
              <a:rPr lang="sv-SE" sz="2400"/>
            </a:br>
            <a:r>
              <a:rPr lang="sv-SE" sz="2400">
                <a:solidFill>
                  <a:schemeClr val="bg1"/>
                </a:solidFill>
              </a:rPr>
              <a:t>070-482 20 74</a:t>
            </a:r>
            <a:br>
              <a:rPr lang="sv-SE" sz="2400">
                <a:solidFill>
                  <a:schemeClr val="bg1"/>
                </a:solidFill>
              </a:rPr>
            </a:br>
            <a:r>
              <a:rPr lang="sv-SE" sz="2400">
                <a:solidFill>
                  <a:schemeClr val="bg1"/>
                </a:solidFill>
              </a:rPr>
              <a:t>Twitter: @PointmanAwardit</a:t>
            </a:r>
          </a:p>
          <a:p>
            <a:pPr marL="0" indent="0">
              <a:buFont typeface="Arial" panose="020B0604020202020204" pitchFamily="34" charset="0"/>
              <a:buNone/>
            </a:pPr>
            <a:endParaRPr lang="sv-SE" sz="2400"/>
          </a:p>
        </p:txBody>
      </p:sp>
    </p:spTree>
    <p:extLst>
      <p:ext uri="{BB962C8B-B14F-4D97-AF65-F5344CB8AC3E}">
        <p14:creationId xmlns:p14="http://schemas.microsoft.com/office/powerpoint/2010/main" val="407784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FB6B348-D35A-4520-B95B-1DB09A012772}"/>
              </a:ext>
            </a:extLst>
          </p:cNvPr>
          <p:cNvSpPr/>
          <p:nvPr/>
        </p:nvSpPr>
        <p:spPr>
          <a:xfrm>
            <a:off x="623889" y="1412875"/>
            <a:ext cx="5327650" cy="4547267"/>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50" name="Rectangle 49">
            <a:extLst>
              <a:ext uri="{FF2B5EF4-FFF2-40B4-BE49-F238E27FC236}">
                <a16:creationId xmlns:a16="http://schemas.microsoft.com/office/drawing/2014/main" id="{42A5A431-2C29-4190-8539-D78A9E91131E}"/>
              </a:ext>
            </a:extLst>
          </p:cNvPr>
          <p:cNvSpPr/>
          <p:nvPr/>
        </p:nvSpPr>
        <p:spPr>
          <a:xfrm>
            <a:off x="703011" y="1484312"/>
            <a:ext cx="5172213" cy="4392613"/>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lnSpc>
                <a:spcPct val="110000"/>
              </a:lnSpc>
              <a:spcBef>
                <a:spcPts val="200"/>
              </a:spcBef>
              <a:spcAft>
                <a:spcPts val="200"/>
              </a:spcAft>
            </a:pPr>
            <a:endParaRPr lang="en-US" sz="1100" b="1">
              <a:solidFill>
                <a:schemeClr val="tx1"/>
              </a:solidFill>
              <a:latin typeface="+mj-lt"/>
              <a:cs typeface="Poppins" panose="00000500000000000000" pitchFamily="2" charset="0"/>
            </a:endParaRPr>
          </a:p>
        </p:txBody>
      </p:sp>
      <p:sp>
        <p:nvSpPr>
          <p:cNvPr id="58" name="Rectangle 57">
            <a:extLst>
              <a:ext uri="{FF2B5EF4-FFF2-40B4-BE49-F238E27FC236}">
                <a16:creationId xmlns:a16="http://schemas.microsoft.com/office/drawing/2014/main" id="{9E6EAA02-4E6D-44D9-9F3B-A90D13FFAF5F}"/>
              </a:ext>
            </a:extLst>
          </p:cNvPr>
          <p:cNvSpPr/>
          <p:nvPr/>
        </p:nvSpPr>
        <p:spPr>
          <a:xfrm>
            <a:off x="6236848" y="1412875"/>
            <a:ext cx="5327650" cy="4547267"/>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48" name="Rectangle 47">
            <a:extLst>
              <a:ext uri="{FF2B5EF4-FFF2-40B4-BE49-F238E27FC236}">
                <a16:creationId xmlns:a16="http://schemas.microsoft.com/office/drawing/2014/main" id="{A2156935-01A4-4637-BF6E-BAFD54177174}"/>
              </a:ext>
            </a:extLst>
          </p:cNvPr>
          <p:cNvSpPr/>
          <p:nvPr/>
        </p:nvSpPr>
        <p:spPr>
          <a:xfrm>
            <a:off x="6322628" y="1484312"/>
            <a:ext cx="5172213" cy="4392613"/>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lnSpc>
                <a:spcPct val="110000"/>
              </a:lnSpc>
              <a:spcBef>
                <a:spcPts val="200"/>
              </a:spcBef>
              <a:spcAft>
                <a:spcPts val="200"/>
              </a:spcAft>
            </a:pPr>
            <a:endParaRPr lang="en-US" sz="1100" b="1">
              <a:solidFill>
                <a:schemeClr val="tx1"/>
              </a:solidFill>
              <a:latin typeface="+mj-lt"/>
              <a:cs typeface="Poppins" panose="00000500000000000000" pitchFamily="2" charset="0"/>
            </a:endParaRPr>
          </a:p>
        </p:txBody>
      </p:sp>
      <p:sp>
        <p:nvSpPr>
          <p:cNvPr id="122" name="Rubrik 3">
            <a:extLst>
              <a:ext uri="{FF2B5EF4-FFF2-40B4-BE49-F238E27FC236}">
                <a16:creationId xmlns:a16="http://schemas.microsoft.com/office/drawing/2014/main" id="{D1287FAA-391C-F44C-A299-D79FEBF31824}"/>
              </a:ext>
            </a:extLst>
          </p:cNvPr>
          <p:cNvSpPr txBox="1">
            <a:spLocks/>
          </p:cNvSpPr>
          <p:nvPr/>
        </p:nvSpPr>
        <p:spPr>
          <a:xfrm>
            <a:off x="623888" y="90075"/>
            <a:ext cx="10850897" cy="796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Trebuchet MS" panose="020B0703020202090204" pitchFamily="34" charset="0"/>
                <a:ea typeface="+mj-ea"/>
                <a:cs typeface="Futura Medium" panose="020B0602020204020303" pitchFamily="34" charset="-79"/>
              </a:defRPr>
            </a:lvl1pPr>
          </a:lstStyle>
          <a:p>
            <a:r>
              <a:rPr lang="en-GB" cap="all">
                <a:solidFill>
                  <a:srgbClr val="353535"/>
                </a:solidFill>
              </a:rPr>
              <a:t>Awardit in brief</a:t>
            </a:r>
          </a:p>
        </p:txBody>
      </p:sp>
      <p:grpSp>
        <p:nvGrpSpPr>
          <p:cNvPr id="4" name="Grupp 3">
            <a:extLst>
              <a:ext uri="{FF2B5EF4-FFF2-40B4-BE49-F238E27FC236}">
                <a16:creationId xmlns:a16="http://schemas.microsoft.com/office/drawing/2014/main" id="{5A94E747-4F0A-E148-9041-CFFD6ABCBAF0}"/>
              </a:ext>
            </a:extLst>
          </p:cNvPr>
          <p:cNvGrpSpPr/>
          <p:nvPr/>
        </p:nvGrpSpPr>
        <p:grpSpPr>
          <a:xfrm>
            <a:off x="2230575" y="1568613"/>
            <a:ext cx="2204622" cy="719609"/>
            <a:chOff x="1219897" y="488374"/>
            <a:chExt cx="2204622" cy="719609"/>
          </a:xfrm>
        </p:grpSpPr>
        <p:sp>
          <p:nvSpPr>
            <p:cNvPr id="55" name="Triangel 54">
              <a:extLst>
                <a:ext uri="{FF2B5EF4-FFF2-40B4-BE49-F238E27FC236}">
                  <a16:creationId xmlns:a16="http://schemas.microsoft.com/office/drawing/2014/main" id="{45246E7A-D587-B344-9A27-B8BF8A14D6C5}"/>
                </a:ext>
              </a:extLst>
            </p:cNvPr>
            <p:cNvSpPr/>
            <p:nvPr/>
          </p:nvSpPr>
          <p:spPr>
            <a:xfrm rot="10800000">
              <a:off x="2996938" y="1033502"/>
              <a:ext cx="299996" cy="174481"/>
            </a:xfrm>
            <a:prstGeom prst="triangl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798FBB91-CC0B-3943-B892-B552B266EE3B}"/>
                </a:ext>
              </a:extLst>
            </p:cNvPr>
            <p:cNvSpPr/>
            <p:nvPr/>
          </p:nvSpPr>
          <p:spPr>
            <a:xfrm>
              <a:off x="1219897" y="488374"/>
              <a:ext cx="2204622" cy="54513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050">
                  <a:solidFill>
                    <a:srgbClr val="353535"/>
                  </a:solidFill>
                </a:rPr>
                <a:t>Strategy &amp; Concept</a:t>
              </a:r>
            </a:p>
          </p:txBody>
        </p:sp>
        <p:pic>
          <p:nvPicPr>
            <p:cNvPr id="105" name="Bild 104">
              <a:extLst>
                <a:ext uri="{FF2B5EF4-FFF2-40B4-BE49-F238E27FC236}">
                  <a16:creationId xmlns:a16="http://schemas.microsoft.com/office/drawing/2014/main" id="{716B3F47-85BF-1E40-B1AF-E43D9D7CE0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3084" y="597377"/>
              <a:ext cx="288000" cy="288000"/>
            </a:xfrm>
            <a:prstGeom prst="rect">
              <a:avLst/>
            </a:prstGeom>
          </p:spPr>
        </p:pic>
      </p:grpSp>
      <p:grpSp>
        <p:nvGrpSpPr>
          <p:cNvPr id="2" name="Grupp 1">
            <a:extLst>
              <a:ext uri="{FF2B5EF4-FFF2-40B4-BE49-F238E27FC236}">
                <a16:creationId xmlns:a16="http://schemas.microsoft.com/office/drawing/2014/main" id="{A01548AC-9874-514F-A6F4-B342725CB235}"/>
              </a:ext>
            </a:extLst>
          </p:cNvPr>
          <p:cNvGrpSpPr/>
          <p:nvPr/>
        </p:nvGrpSpPr>
        <p:grpSpPr>
          <a:xfrm>
            <a:off x="2239539" y="2287315"/>
            <a:ext cx="2204622" cy="719609"/>
            <a:chOff x="1228861" y="1147494"/>
            <a:chExt cx="2204622" cy="719609"/>
          </a:xfrm>
        </p:grpSpPr>
        <p:sp>
          <p:nvSpPr>
            <p:cNvPr id="71" name="Rektangel 70">
              <a:extLst>
                <a:ext uri="{FF2B5EF4-FFF2-40B4-BE49-F238E27FC236}">
                  <a16:creationId xmlns:a16="http://schemas.microsoft.com/office/drawing/2014/main" id="{CCE35D6A-2A2A-FC49-9B47-7068C7CD40CC}"/>
                </a:ext>
              </a:extLst>
            </p:cNvPr>
            <p:cNvSpPr/>
            <p:nvPr/>
          </p:nvSpPr>
          <p:spPr>
            <a:xfrm>
              <a:off x="1228861" y="1147494"/>
              <a:ext cx="2204622" cy="54513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050">
                  <a:solidFill>
                    <a:srgbClr val="353535"/>
                  </a:solidFill>
                </a:rPr>
                <a:t>Design &amp; UX</a:t>
              </a:r>
            </a:p>
          </p:txBody>
        </p:sp>
        <p:sp>
          <p:nvSpPr>
            <p:cNvPr id="73" name="Triangel 72">
              <a:extLst>
                <a:ext uri="{FF2B5EF4-FFF2-40B4-BE49-F238E27FC236}">
                  <a16:creationId xmlns:a16="http://schemas.microsoft.com/office/drawing/2014/main" id="{2AF09C91-DC85-E843-B388-18AE9999DE1A}"/>
                </a:ext>
              </a:extLst>
            </p:cNvPr>
            <p:cNvSpPr/>
            <p:nvPr/>
          </p:nvSpPr>
          <p:spPr>
            <a:xfrm rot="10800000">
              <a:off x="3005902" y="1692622"/>
              <a:ext cx="299996" cy="174481"/>
            </a:xfrm>
            <a:prstGeom prst="triangl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7" name="Bild 116">
              <a:extLst>
                <a:ext uri="{FF2B5EF4-FFF2-40B4-BE49-F238E27FC236}">
                  <a16:creationId xmlns:a16="http://schemas.microsoft.com/office/drawing/2014/main" id="{46B685E2-D7C1-904A-8546-A5F11CB31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3084" y="1292981"/>
              <a:ext cx="288000" cy="288000"/>
            </a:xfrm>
            <a:prstGeom prst="rect">
              <a:avLst/>
            </a:prstGeom>
          </p:spPr>
        </p:pic>
      </p:grpSp>
      <p:grpSp>
        <p:nvGrpSpPr>
          <p:cNvPr id="5" name="Grupp 4">
            <a:extLst>
              <a:ext uri="{FF2B5EF4-FFF2-40B4-BE49-F238E27FC236}">
                <a16:creationId xmlns:a16="http://schemas.microsoft.com/office/drawing/2014/main" id="{ACD2B1BA-F058-A146-81AB-12406667C91C}"/>
              </a:ext>
            </a:extLst>
          </p:cNvPr>
          <p:cNvGrpSpPr/>
          <p:nvPr/>
        </p:nvGrpSpPr>
        <p:grpSpPr>
          <a:xfrm>
            <a:off x="2239539" y="2987782"/>
            <a:ext cx="2204622" cy="719609"/>
            <a:chOff x="1228861" y="1806614"/>
            <a:chExt cx="2204622" cy="719609"/>
          </a:xfrm>
        </p:grpSpPr>
        <p:sp>
          <p:nvSpPr>
            <p:cNvPr id="76" name="Triangel 75">
              <a:extLst>
                <a:ext uri="{FF2B5EF4-FFF2-40B4-BE49-F238E27FC236}">
                  <a16:creationId xmlns:a16="http://schemas.microsoft.com/office/drawing/2014/main" id="{44A8B90E-7B98-CE43-AC9E-9B77237A77BB}"/>
                </a:ext>
              </a:extLst>
            </p:cNvPr>
            <p:cNvSpPr/>
            <p:nvPr/>
          </p:nvSpPr>
          <p:spPr>
            <a:xfrm rot="10800000">
              <a:off x="3005902" y="2351742"/>
              <a:ext cx="299996" cy="174481"/>
            </a:xfrm>
            <a:prstGeom prst="triangl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04BB9079-0F16-774A-9CD4-4A5FBD585136}"/>
                </a:ext>
              </a:extLst>
            </p:cNvPr>
            <p:cNvSpPr/>
            <p:nvPr/>
          </p:nvSpPr>
          <p:spPr>
            <a:xfrm>
              <a:off x="1228861" y="1806614"/>
              <a:ext cx="2204622" cy="54513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050">
                  <a:solidFill>
                    <a:srgbClr val="353535"/>
                  </a:solidFill>
                </a:rPr>
                <a:t>SaaS-platform</a:t>
              </a:r>
            </a:p>
          </p:txBody>
        </p:sp>
        <p:pic>
          <p:nvPicPr>
            <p:cNvPr id="115" name="Bild 114">
              <a:extLst>
                <a:ext uri="{FF2B5EF4-FFF2-40B4-BE49-F238E27FC236}">
                  <a16:creationId xmlns:a16="http://schemas.microsoft.com/office/drawing/2014/main" id="{004A40A7-666D-9A4E-A56B-52CA48B084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3084" y="1941401"/>
              <a:ext cx="288000" cy="288000"/>
            </a:xfrm>
            <a:prstGeom prst="rect">
              <a:avLst/>
            </a:prstGeom>
          </p:spPr>
        </p:pic>
      </p:grpSp>
      <p:grpSp>
        <p:nvGrpSpPr>
          <p:cNvPr id="6" name="Grupp 5">
            <a:extLst>
              <a:ext uri="{FF2B5EF4-FFF2-40B4-BE49-F238E27FC236}">
                <a16:creationId xmlns:a16="http://schemas.microsoft.com/office/drawing/2014/main" id="{4A43E573-8FD7-A547-ACEC-028A64042857}"/>
              </a:ext>
            </a:extLst>
          </p:cNvPr>
          <p:cNvGrpSpPr/>
          <p:nvPr/>
        </p:nvGrpSpPr>
        <p:grpSpPr>
          <a:xfrm>
            <a:off x="2239539" y="3725720"/>
            <a:ext cx="2204622" cy="719609"/>
            <a:chOff x="1228861" y="2465734"/>
            <a:chExt cx="2204622" cy="719609"/>
          </a:xfrm>
        </p:grpSpPr>
        <p:sp>
          <p:nvSpPr>
            <p:cNvPr id="79" name="Triangel 78">
              <a:extLst>
                <a:ext uri="{FF2B5EF4-FFF2-40B4-BE49-F238E27FC236}">
                  <a16:creationId xmlns:a16="http://schemas.microsoft.com/office/drawing/2014/main" id="{4EFC3095-CD02-9C49-85F4-A6D510C76F2B}"/>
                </a:ext>
              </a:extLst>
            </p:cNvPr>
            <p:cNvSpPr/>
            <p:nvPr/>
          </p:nvSpPr>
          <p:spPr>
            <a:xfrm rot="10800000">
              <a:off x="3005902" y="3010862"/>
              <a:ext cx="299996" cy="174481"/>
            </a:xfrm>
            <a:prstGeom prst="triangl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C2896D36-1575-8A46-AF77-08098E0CF8AC}"/>
                </a:ext>
              </a:extLst>
            </p:cNvPr>
            <p:cNvSpPr/>
            <p:nvPr/>
          </p:nvSpPr>
          <p:spPr>
            <a:xfrm>
              <a:off x="1228861" y="2465734"/>
              <a:ext cx="2204622" cy="54513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050">
                  <a:solidFill>
                    <a:srgbClr val="353535"/>
                  </a:solidFill>
                </a:rPr>
                <a:t>Partnerships</a:t>
              </a:r>
            </a:p>
          </p:txBody>
        </p:sp>
        <p:pic>
          <p:nvPicPr>
            <p:cNvPr id="119" name="Bild 118">
              <a:extLst>
                <a:ext uri="{FF2B5EF4-FFF2-40B4-BE49-F238E27FC236}">
                  <a16:creationId xmlns:a16="http://schemas.microsoft.com/office/drawing/2014/main" id="{2932E03F-E547-054C-BCD2-027A160C65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084" y="2620452"/>
              <a:ext cx="288000" cy="288000"/>
            </a:xfrm>
            <a:prstGeom prst="rect">
              <a:avLst/>
            </a:prstGeom>
          </p:spPr>
        </p:pic>
      </p:grpSp>
      <p:grpSp>
        <p:nvGrpSpPr>
          <p:cNvPr id="9" name="Grupp 8">
            <a:extLst>
              <a:ext uri="{FF2B5EF4-FFF2-40B4-BE49-F238E27FC236}">
                <a16:creationId xmlns:a16="http://schemas.microsoft.com/office/drawing/2014/main" id="{48DA8584-6F66-3248-979E-9A60117C53FA}"/>
              </a:ext>
            </a:extLst>
          </p:cNvPr>
          <p:cNvGrpSpPr/>
          <p:nvPr/>
        </p:nvGrpSpPr>
        <p:grpSpPr>
          <a:xfrm>
            <a:off x="2230575" y="4460797"/>
            <a:ext cx="2204622" cy="696630"/>
            <a:chOff x="1228861" y="4443094"/>
            <a:chExt cx="2204622" cy="696630"/>
          </a:xfrm>
        </p:grpSpPr>
        <p:sp>
          <p:nvSpPr>
            <p:cNvPr id="88" name="Triangel 87">
              <a:extLst>
                <a:ext uri="{FF2B5EF4-FFF2-40B4-BE49-F238E27FC236}">
                  <a16:creationId xmlns:a16="http://schemas.microsoft.com/office/drawing/2014/main" id="{5B430AD8-0AAA-D144-ABDF-C0A2BD5A77BD}"/>
                </a:ext>
              </a:extLst>
            </p:cNvPr>
            <p:cNvSpPr/>
            <p:nvPr/>
          </p:nvSpPr>
          <p:spPr>
            <a:xfrm rot="10800000">
              <a:off x="3014866" y="4965243"/>
              <a:ext cx="299996" cy="174481"/>
            </a:xfrm>
            <a:prstGeom prst="triangl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ktangel 85">
              <a:extLst>
                <a:ext uri="{FF2B5EF4-FFF2-40B4-BE49-F238E27FC236}">
                  <a16:creationId xmlns:a16="http://schemas.microsoft.com/office/drawing/2014/main" id="{95C75D8C-2944-5E42-B200-CD9C23AF0927}"/>
                </a:ext>
              </a:extLst>
            </p:cNvPr>
            <p:cNvSpPr/>
            <p:nvPr/>
          </p:nvSpPr>
          <p:spPr>
            <a:xfrm>
              <a:off x="1228861" y="4443094"/>
              <a:ext cx="2204622" cy="54513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050">
                  <a:solidFill>
                    <a:srgbClr val="353535"/>
                  </a:solidFill>
                </a:rPr>
                <a:t>Loyalty marketplace</a:t>
              </a:r>
            </a:p>
          </p:txBody>
        </p:sp>
        <p:pic>
          <p:nvPicPr>
            <p:cNvPr id="111" name="Bild 110">
              <a:extLst>
                <a:ext uri="{FF2B5EF4-FFF2-40B4-BE49-F238E27FC236}">
                  <a16:creationId xmlns:a16="http://schemas.microsoft.com/office/drawing/2014/main" id="{A3FAFCEC-EA0F-1041-803D-89B845D974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53084" y="4586855"/>
              <a:ext cx="288000" cy="288000"/>
            </a:xfrm>
            <a:prstGeom prst="rect">
              <a:avLst/>
            </a:prstGeom>
          </p:spPr>
        </p:pic>
      </p:grpSp>
      <p:grpSp>
        <p:nvGrpSpPr>
          <p:cNvPr id="11" name="Grupp 10">
            <a:extLst>
              <a:ext uri="{FF2B5EF4-FFF2-40B4-BE49-F238E27FC236}">
                <a16:creationId xmlns:a16="http://schemas.microsoft.com/office/drawing/2014/main" id="{179C8808-6631-CF4C-B83E-89515908550A}"/>
              </a:ext>
            </a:extLst>
          </p:cNvPr>
          <p:cNvGrpSpPr/>
          <p:nvPr/>
        </p:nvGrpSpPr>
        <p:grpSpPr>
          <a:xfrm>
            <a:off x="2239539" y="5157579"/>
            <a:ext cx="2204622" cy="545131"/>
            <a:chOff x="1228861" y="5761333"/>
            <a:chExt cx="2204622" cy="545131"/>
          </a:xfrm>
        </p:grpSpPr>
        <p:sp>
          <p:nvSpPr>
            <p:cNvPr id="92" name="Rektangel 91">
              <a:extLst>
                <a:ext uri="{FF2B5EF4-FFF2-40B4-BE49-F238E27FC236}">
                  <a16:creationId xmlns:a16="http://schemas.microsoft.com/office/drawing/2014/main" id="{7F5BE53C-AEE1-8A48-BF1D-316883322900}"/>
                </a:ext>
              </a:extLst>
            </p:cNvPr>
            <p:cNvSpPr/>
            <p:nvPr/>
          </p:nvSpPr>
          <p:spPr>
            <a:xfrm>
              <a:off x="1228861" y="5761333"/>
              <a:ext cx="2204622" cy="54513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050">
                  <a:solidFill>
                    <a:srgbClr val="353535"/>
                  </a:solidFill>
                </a:rPr>
                <a:t>Customer support</a:t>
              </a:r>
            </a:p>
          </p:txBody>
        </p:sp>
        <p:pic>
          <p:nvPicPr>
            <p:cNvPr id="109" name="Bild 108">
              <a:extLst>
                <a:ext uri="{FF2B5EF4-FFF2-40B4-BE49-F238E27FC236}">
                  <a16:creationId xmlns:a16="http://schemas.microsoft.com/office/drawing/2014/main" id="{53100FC9-4F14-494C-8FFC-F7723BF351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53084" y="5883925"/>
              <a:ext cx="288000" cy="288000"/>
            </a:xfrm>
            <a:prstGeom prst="rect">
              <a:avLst/>
            </a:prstGeom>
          </p:spPr>
        </p:pic>
      </p:grpSp>
      <p:sp>
        <p:nvSpPr>
          <p:cNvPr id="12" name="Rectangle 11">
            <a:extLst>
              <a:ext uri="{FF2B5EF4-FFF2-40B4-BE49-F238E27FC236}">
                <a16:creationId xmlns:a16="http://schemas.microsoft.com/office/drawing/2014/main" id="{6F06DD48-2D2A-495E-960F-221B7677BEF7}"/>
              </a:ext>
            </a:extLst>
          </p:cNvPr>
          <p:cNvSpPr/>
          <p:nvPr/>
        </p:nvSpPr>
        <p:spPr>
          <a:xfrm>
            <a:off x="6831292" y="5214239"/>
            <a:ext cx="4622240" cy="261610"/>
          </a:xfrm>
          <a:prstGeom prst="rect">
            <a:avLst/>
          </a:prstGeom>
        </p:spPr>
        <p:txBody>
          <a:bodyPr wrap="square">
            <a:spAutoFit/>
          </a:bodyPr>
          <a:lstStyle/>
          <a:p>
            <a:pPr>
              <a:spcBef>
                <a:spcPts val="3000"/>
              </a:spcBef>
              <a:buClr>
                <a:srgbClr val="F59C00"/>
              </a:buClr>
            </a:pPr>
            <a:r>
              <a:rPr lang="en-GB" sz="1100" dirty="0">
                <a:solidFill>
                  <a:srgbClr val="353535"/>
                </a:solidFill>
              </a:rPr>
              <a:t>10 completed acquisitions since IPO in Dec 2017. </a:t>
            </a:r>
          </a:p>
        </p:txBody>
      </p:sp>
      <p:sp>
        <p:nvSpPr>
          <p:cNvPr id="14" name="Rectangle 13">
            <a:extLst>
              <a:ext uri="{FF2B5EF4-FFF2-40B4-BE49-F238E27FC236}">
                <a16:creationId xmlns:a16="http://schemas.microsoft.com/office/drawing/2014/main" id="{6666B46E-8026-4418-9458-A9C89CC1C885}"/>
              </a:ext>
            </a:extLst>
          </p:cNvPr>
          <p:cNvSpPr/>
          <p:nvPr/>
        </p:nvSpPr>
        <p:spPr>
          <a:xfrm>
            <a:off x="6833657" y="2237484"/>
            <a:ext cx="4599609" cy="769441"/>
          </a:xfrm>
          <a:prstGeom prst="rect">
            <a:avLst/>
          </a:prstGeom>
        </p:spPr>
        <p:txBody>
          <a:bodyPr wrap="square">
            <a:spAutoFit/>
          </a:bodyPr>
          <a:lstStyle/>
          <a:p>
            <a:pPr>
              <a:spcBef>
                <a:spcPts val="3000"/>
              </a:spcBef>
              <a:buClr>
                <a:srgbClr val="F59C00"/>
              </a:buClr>
            </a:pPr>
            <a:r>
              <a:rPr lang="en-GB" sz="1100" dirty="0">
                <a:solidFill>
                  <a:srgbClr val="353535"/>
                </a:solidFill>
              </a:rPr>
              <a:t>Our vision is to become one of the absolute leaders in our industry on the European market. On our journey we will continue to help build better customer relationships and to increase the value of customer data not only for businesses but also for their customers.</a:t>
            </a:r>
          </a:p>
        </p:txBody>
      </p:sp>
      <p:sp>
        <p:nvSpPr>
          <p:cNvPr id="15" name="Rectangle 14">
            <a:extLst>
              <a:ext uri="{FF2B5EF4-FFF2-40B4-BE49-F238E27FC236}">
                <a16:creationId xmlns:a16="http://schemas.microsoft.com/office/drawing/2014/main" id="{AD08DD2B-F503-4DBF-8315-05271F65840D}"/>
              </a:ext>
            </a:extLst>
          </p:cNvPr>
          <p:cNvSpPr/>
          <p:nvPr/>
        </p:nvSpPr>
        <p:spPr>
          <a:xfrm>
            <a:off x="6849815" y="4758072"/>
            <a:ext cx="2752677" cy="261610"/>
          </a:xfrm>
          <a:prstGeom prst="rect">
            <a:avLst/>
          </a:prstGeom>
        </p:spPr>
        <p:txBody>
          <a:bodyPr wrap="none">
            <a:spAutoFit/>
          </a:bodyPr>
          <a:lstStyle/>
          <a:p>
            <a:pPr>
              <a:spcBef>
                <a:spcPts val="3000"/>
              </a:spcBef>
              <a:buClr>
                <a:srgbClr val="F59C00"/>
              </a:buClr>
            </a:pPr>
            <a:r>
              <a:rPr lang="en-GB" sz="1100" dirty="0">
                <a:solidFill>
                  <a:srgbClr val="353535"/>
                </a:solidFill>
              </a:rPr>
              <a:t>Two business areas; Loyalty &amp; Gift cards</a:t>
            </a:r>
          </a:p>
        </p:txBody>
      </p:sp>
      <p:sp>
        <p:nvSpPr>
          <p:cNvPr id="16" name="Rectangle 15">
            <a:extLst>
              <a:ext uri="{FF2B5EF4-FFF2-40B4-BE49-F238E27FC236}">
                <a16:creationId xmlns:a16="http://schemas.microsoft.com/office/drawing/2014/main" id="{14872E8A-B5A4-40B1-B8F0-7643AE127926}"/>
              </a:ext>
            </a:extLst>
          </p:cNvPr>
          <p:cNvSpPr/>
          <p:nvPr/>
        </p:nvSpPr>
        <p:spPr>
          <a:xfrm>
            <a:off x="6849814" y="4259807"/>
            <a:ext cx="3070071" cy="261610"/>
          </a:xfrm>
          <a:prstGeom prst="rect">
            <a:avLst/>
          </a:prstGeom>
        </p:spPr>
        <p:txBody>
          <a:bodyPr wrap="none">
            <a:spAutoFit/>
          </a:bodyPr>
          <a:lstStyle/>
          <a:p>
            <a:pPr>
              <a:spcBef>
                <a:spcPts val="3000"/>
              </a:spcBef>
              <a:buClr>
                <a:srgbClr val="F59C00"/>
              </a:buClr>
            </a:pPr>
            <a:r>
              <a:rPr lang="en-US" sz="1100" dirty="0">
                <a:solidFill>
                  <a:srgbClr val="353535"/>
                </a:solidFill>
              </a:rPr>
              <a:t>Strong organic growth and rising profitability </a:t>
            </a:r>
          </a:p>
        </p:txBody>
      </p:sp>
      <p:sp>
        <p:nvSpPr>
          <p:cNvPr id="17" name="Rectangle 16">
            <a:extLst>
              <a:ext uri="{FF2B5EF4-FFF2-40B4-BE49-F238E27FC236}">
                <a16:creationId xmlns:a16="http://schemas.microsoft.com/office/drawing/2014/main" id="{0C977B6D-9F7A-419B-8897-51131C6497D5}"/>
              </a:ext>
            </a:extLst>
          </p:cNvPr>
          <p:cNvSpPr/>
          <p:nvPr/>
        </p:nvSpPr>
        <p:spPr>
          <a:xfrm>
            <a:off x="6825196" y="3735366"/>
            <a:ext cx="4622240" cy="261610"/>
          </a:xfrm>
          <a:prstGeom prst="rect">
            <a:avLst/>
          </a:prstGeom>
        </p:spPr>
        <p:txBody>
          <a:bodyPr wrap="square">
            <a:spAutoFit/>
          </a:bodyPr>
          <a:lstStyle/>
          <a:p>
            <a:pPr>
              <a:spcBef>
                <a:spcPts val="3000"/>
              </a:spcBef>
              <a:buClr>
                <a:srgbClr val="F59C00"/>
              </a:buClr>
            </a:pPr>
            <a:r>
              <a:rPr lang="en-US" sz="1100" dirty="0">
                <a:solidFill>
                  <a:srgbClr val="353535"/>
                </a:solidFill>
              </a:rPr>
              <a:t>+250 programs reaching more than 15 million consumers</a:t>
            </a:r>
          </a:p>
        </p:txBody>
      </p:sp>
      <p:sp>
        <p:nvSpPr>
          <p:cNvPr id="18" name="Rectangle 17">
            <a:extLst>
              <a:ext uri="{FF2B5EF4-FFF2-40B4-BE49-F238E27FC236}">
                <a16:creationId xmlns:a16="http://schemas.microsoft.com/office/drawing/2014/main" id="{E5448A2C-6B0C-4D9C-B6B7-C3C6A4115115}"/>
              </a:ext>
            </a:extLst>
          </p:cNvPr>
          <p:cNvSpPr/>
          <p:nvPr/>
        </p:nvSpPr>
        <p:spPr>
          <a:xfrm>
            <a:off x="6849815" y="1522615"/>
            <a:ext cx="4502769" cy="600164"/>
          </a:xfrm>
          <a:prstGeom prst="rect">
            <a:avLst/>
          </a:prstGeom>
        </p:spPr>
        <p:txBody>
          <a:bodyPr wrap="square">
            <a:spAutoFit/>
          </a:bodyPr>
          <a:lstStyle/>
          <a:p>
            <a:r>
              <a:rPr lang="en-GB" sz="1100" dirty="0">
                <a:solidFill>
                  <a:srgbClr val="353535"/>
                </a:solidFill>
              </a:rPr>
              <a:t>Largest company and platform for loyalty-, incentive- and gift card programs in the Nordics. Provided continued strong organic growth 1bn is within reach 2022!</a:t>
            </a:r>
            <a:endParaRPr lang="en-GB" sz="1100" dirty="0"/>
          </a:p>
        </p:txBody>
      </p:sp>
      <p:sp>
        <p:nvSpPr>
          <p:cNvPr id="19" name="Rectangle 18">
            <a:extLst>
              <a:ext uri="{FF2B5EF4-FFF2-40B4-BE49-F238E27FC236}">
                <a16:creationId xmlns:a16="http://schemas.microsoft.com/office/drawing/2014/main" id="{6FE16F3A-55C7-47ED-8817-3F56BBA1799A}"/>
              </a:ext>
            </a:extLst>
          </p:cNvPr>
          <p:cNvSpPr/>
          <p:nvPr/>
        </p:nvSpPr>
        <p:spPr>
          <a:xfrm>
            <a:off x="6849814" y="3134286"/>
            <a:ext cx="4502769" cy="430887"/>
          </a:xfrm>
          <a:prstGeom prst="rect">
            <a:avLst/>
          </a:prstGeom>
        </p:spPr>
        <p:txBody>
          <a:bodyPr wrap="square">
            <a:spAutoFit/>
          </a:bodyPr>
          <a:lstStyle/>
          <a:p>
            <a:pPr>
              <a:spcBef>
                <a:spcPts val="3000"/>
              </a:spcBef>
              <a:buClr>
                <a:srgbClr val="F59C00"/>
              </a:buClr>
            </a:pPr>
            <a:r>
              <a:rPr lang="en-US" sz="1100" dirty="0">
                <a:solidFill>
                  <a:srgbClr val="353535"/>
                </a:solidFill>
              </a:rPr>
              <a:t>SaaS-toolbox that covers all parts of the loyalty- incentive- and gift card program value chain </a:t>
            </a:r>
          </a:p>
        </p:txBody>
      </p:sp>
      <p:sp>
        <p:nvSpPr>
          <p:cNvPr id="60" name="Rectangle 59">
            <a:extLst>
              <a:ext uri="{FF2B5EF4-FFF2-40B4-BE49-F238E27FC236}">
                <a16:creationId xmlns:a16="http://schemas.microsoft.com/office/drawing/2014/main" id="{5F202E89-B513-48C1-ABF1-1AA28C027A46}"/>
              </a:ext>
            </a:extLst>
          </p:cNvPr>
          <p:cNvSpPr/>
          <p:nvPr/>
        </p:nvSpPr>
        <p:spPr>
          <a:xfrm>
            <a:off x="642938" y="1129756"/>
            <a:ext cx="5308600"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BROAD OFFERING TO CATER ALL NEEDS</a:t>
            </a:r>
          </a:p>
        </p:txBody>
      </p:sp>
      <p:sp>
        <p:nvSpPr>
          <p:cNvPr id="61" name="Rectangle 60">
            <a:extLst>
              <a:ext uri="{FF2B5EF4-FFF2-40B4-BE49-F238E27FC236}">
                <a16:creationId xmlns:a16="http://schemas.microsoft.com/office/drawing/2014/main" id="{56CD5EF6-4409-481F-BB18-B01A507AADBE}"/>
              </a:ext>
            </a:extLst>
          </p:cNvPr>
          <p:cNvSpPr/>
          <p:nvPr/>
        </p:nvSpPr>
        <p:spPr>
          <a:xfrm>
            <a:off x="6318003" y="1129756"/>
            <a:ext cx="5266637"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ATTRACTIVE FUNDAMENTALS FUELING GROWTH AGENDA</a:t>
            </a:r>
          </a:p>
        </p:txBody>
      </p:sp>
      <p:pic>
        <p:nvPicPr>
          <p:cNvPr id="42" name="Graphic 41" descr="Key">
            <a:extLst>
              <a:ext uri="{FF2B5EF4-FFF2-40B4-BE49-F238E27FC236}">
                <a16:creationId xmlns:a16="http://schemas.microsoft.com/office/drawing/2014/main" id="{3805A2FB-6D74-4F1D-BB56-904C848DD6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65172" y="3139895"/>
            <a:ext cx="387795" cy="387795"/>
          </a:xfrm>
          <a:prstGeom prst="rect">
            <a:avLst/>
          </a:prstGeom>
        </p:spPr>
      </p:pic>
      <p:pic>
        <p:nvPicPr>
          <p:cNvPr id="43" name="Graphic 42" descr="Lightbulb">
            <a:extLst>
              <a:ext uri="{FF2B5EF4-FFF2-40B4-BE49-F238E27FC236}">
                <a16:creationId xmlns:a16="http://schemas.microsoft.com/office/drawing/2014/main" id="{F1FF39E9-F994-453B-9781-8C86070302F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7401" y="4204602"/>
            <a:ext cx="387795" cy="387795"/>
          </a:xfrm>
          <a:prstGeom prst="rect">
            <a:avLst/>
          </a:prstGeom>
        </p:spPr>
      </p:pic>
      <p:pic>
        <p:nvPicPr>
          <p:cNvPr id="44" name="Graphic 43" descr="Research">
            <a:extLst>
              <a:ext uri="{FF2B5EF4-FFF2-40B4-BE49-F238E27FC236}">
                <a16:creationId xmlns:a16="http://schemas.microsoft.com/office/drawing/2014/main" id="{4C78526B-1465-48E0-B3A6-710C392B41A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62020" y="3654477"/>
            <a:ext cx="387795" cy="387795"/>
          </a:xfrm>
          <a:prstGeom prst="rect">
            <a:avLst/>
          </a:prstGeom>
        </p:spPr>
      </p:pic>
      <p:pic>
        <p:nvPicPr>
          <p:cNvPr id="45" name="Graphic 44" descr="Database">
            <a:extLst>
              <a:ext uri="{FF2B5EF4-FFF2-40B4-BE49-F238E27FC236}">
                <a16:creationId xmlns:a16="http://schemas.microsoft.com/office/drawing/2014/main" id="{DBE880A8-0AF7-4DB3-A33D-91ACB63D285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28940" y="4694980"/>
            <a:ext cx="387795" cy="387795"/>
          </a:xfrm>
          <a:prstGeom prst="rect">
            <a:avLst/>
          </a:prstGeom>
        </p:spPr>
      </p:pic>
      <p:pic>
        <p:nvPicPr>
          <p:cNvPr id="46" name="Graphic 45" descr="Target">
            <a:extLst>
              <a:ext uri="{FF2B5EF4-FFF2-40B4-BE49-F238E27FC236}">
                <a16:creationId xmlns:a16="http://schemas.microsoft.com/office/drawing/2014/main" id="{26DF9396-BAFE-4C33-AE1D-D3F77C53952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443497" y="5183053"/>
            <a:ext cx="387795" cy="387795"/>
          </a:xfrm>
          <a:prstGeom prst="rect">
            <a:avLst/>
          </a:prstGeom>
        </p:spPr>
      </p:pic>
      <p:pic>
        <p:nvPicPr>
          <p:cNvPr id="41" name="Graphic 40" descr="Bullseye">
            <a:extLst>
              <a:ext uri="{FF2B5EF4-FFF2-40B4-BE49-F238E27FC236}">
                <a16:creationId xmlns:a16="http://schemas.microsoft.com/office/drawing/2014/main" id="{C1BA190F-8C23-4EDE-A2ED-A124AB0A2C8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28940" y="1628800"/>
            <a:ext cx="387795" cy="387795"/>
          </a:xfrm>
          <a:prstGeom prst="rect">
            <a:avLst/>
          </a:prstGeom>
        </p:spPr>
      </p:pic>
      <p:pic>
        <p:nvPicPr>
          <p:cNvPr id="20" name="Graphic 19" descr="Ribbon">
            <a:extLst>
              <a:ext uri="{FF2B5EF4-FFF2-40B4-BE49-F238E27FC236}">
                <a16:creationId xmlns:a16="http://schemas.microsoft.com/office/drawing/2014/main" id="{8256F01A-9750-4DA5-A707-B6677233723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37401" y="2456772"/>
            <a:ext cx="387795" cy="387795"/>
          </a:xfrm>
          <a:prstGeom prst="rect">
            <a:avLst/>
          </a:prstGeom>
        </p:spPr>
      </p:pic>
    </p:spTree>
    <p:extLst>
      <p:ext uri="{BB962C8B-B14F-4D97-AF65-F5344CB8AC3E}">
        <p14:creationId xmlns:p14="http://schemas.microsoft.com/office/powerpoint/2010/main" val="2104025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1E9736-A284-4BC6-A2BC-3307C3CFA8F1}"/>
              </a:ext>
            </a:extLst>
          </p:cNvPr>
          <p:cNvSpPr/>
          <p:nvPr/>
        </p:nvSpPr>
        <p:spPr>
          <a:xfrm>
            <a:off x="623889" y="1410217"/>
            <a:ext cx="5327650" cy="4877461"/>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Rectangle 6">
            <a:extLst>
              <a:ext uri="{FF2B5EF4-FFF2-40B4-BE49-F238E27FC236}">
                <a16:creationId xmlns:a16="http://schemas.microsoft.com/office/drawing/2014/main" id="{16861918-5479-4F62-B6D2-6F6CBAB07574}"/>
              </a:ext>
            </a:extLst>
          </p:cNvPr>
          <p:cNvSpPr/>
          <p:nvPr/>
        </p:nvSpPr>
        <p:spPr>
          <a:xfrm>
            <a:off x="681980" y="4359619"/>
            <a:ext cx="5204611" cy="17954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F803F2E-D088-4EF1-9504-F89ACA250B0A}"/>
              </a:ext>
            </a:extLst>
          </p:cNvPr>
          <p:cNvSpPr/>
          <p:nvPr/>
        </p:nvSpPr>
        <p:spPr>
          <a:xfrm>
            <a:off x="6247937" y="1410217"/>
            <a:ext cx="5327650" cy="4877461"/>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6" name="Rubrik 1">
            <a:extLst>
              <a:ext uri="{FF2B5EF4-FFF2-40B4-BE49-F238E27FC236}">
                <a16:creationId xmlns:a16="http://schemas.microsoft.com/office/drawing/2014/main" id="{849A9EE5-6490-4717-A5CE-6A157FCE353E}"/>
              </a:ext>
            </a:extLst>
          </p:cNvPr>
          <p:cNvSpPr txBox="1">
            <a:spLocks/>
          </p:cNvSpPr>
          <p:nvPr/>
        </p:nvSpPr>
        <p:spPr>
          <a:xfrm>
            <a:off x="623888" y="196073"/>
            <a:ext cx="10694987" cy="941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53535"/>
                </a:solidFill>
                <a:latin typeface="Trebuchet MS" panose="020B0703020202090204" pitchFamily="34" charset="0"/>
                <a:ea typeface="+mj-ea"/>
                <a:cs typeface="Futura Medium" panose="020B0602020204020303" pitchFamily="34" charset="-79"/>
              </a:defRPr>
            </a:lvl1pPr>
          </a:lstStyle>
          <a:p>
            <a:r>
              <a:rPr lang="sv-SE" sz="2400" dirty="0"/>
              <a:t>FY 2017-2021 IN BRIEF</a:t>
            </a:r>
          </a:p>
        </p:txBody>
      </p:sp>
      <p:sp>
        <p:nvSpPr>
          <p:cNvPr id="19" name="Rectangle 18">
            <a:extLst>
              <a:ext uri="{FF2B5EF4-FFF2-40B4-BE49-F238E27FC236}">
                <a16:creationId xmlns:a16="http://schemas.microsoft.com/office/drawing/2014/main" id="{F2B2BDD7-5A73-40B2-A750-63AE69D1E062}"/>
              </a:ext>
            </a:extLst>
          </p:cNvPr>
          <p:cNvSpPr/>
          <p:nvPr/>
        </p:nvSpPr>
        <p:spPr>
          <a:xfrm>
            <a:off x="623888" y="1148060"/>
            <a:ext cx="5327651"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dirty="0">
                <a:solidFill>
                  <a:schemeClr val="tx1"/>
                </a:solidFill>
                <a:latin typeface="Poppins Light" panose="00000400000000000000" pitchFamily="2" charset="0"/>
                <a:cs typeface="Poppins Light" panose="00000400000000000000" pitchFamily="2" charset="0"/>
              </a:rPr>
              <a:t>CURRENT PIPELINE SUPPORTS ACCELERATED GROWTH</a:t>
            </a:r>
          </a:p>
        </p:txBody>
      </p:sp>
      <p:sp>
        <p:nvSpPr>
          <p:cNvPr id="4" name="Rectangle 3">
            <a:extLst>
              <a:ext uri="{FF2B5EF4-FFF2-40B4-BE49-F238E27FC236}">
                <a16:creationId xmlns:a16="http://schemas.microsoft.com/office/drawing/2014/main" id="{CEA79D31-D348-45C4-9697-FDF16898A287}"/>
              </a:ext>
            </a:extLst>
          </p:cNvPr>
          <p:cNvSpPr/>
          <p:nvPr/>
        </p:nvSpPr>
        <p:spPr>
          <a:xfrm>
            <a:off x="639098" y="1459485"/>
            <a:ext cx="3744491"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53535"/>
                </a:solidFill>
              </a:rPr>
              <a:t>Revenue</a:t>
            </a:r>
          </a:p>
          <a:p>
            <a:r>
              <a:rPr lang="en-GB" sz="1200" dirty="0">
                <a:solidFill>
                  <a:schemeClr val="bg2">
                    <a:lumMod val="50000"/>
                  </a:schemeClr>
                </a:solidFill>
              </a:rPr>
              <a:t>SEK million</a:t>
            </a:r>
          </a:p>
        </p:txBody>
      </p:sp>
      <p:sp>
        <p:nvSpPr>
          <p:cNvPr id="20" name="Rectangle 19">
            <a:extLst>
              <a:ext uri="{FF2B5EF4-FFF2-40B4-BE49-F238E27FC236}">
                <a16:creationId xmlns:a16="http://schemas.microsoft.com/office/drawing/2014/main" id="{92CDE9C4-1006-42CD-A138-2653B96E1E9F}"/>
              </a:ext>
            </a:extLst>
          </p:cNvPr>
          <p:cNvSpPr/>
          <p:nvPr/>
        </p:nvSpPr>
        <p:spPr>
          <a:xfrm>
            <a:off x="6325245" y="1466860"/>
            <a:ext cx="3744491"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53535"/>
                </a:solidFill>
              </a:rPr>
              <a:t>EBITA</a:t>
            </a:r>
          </a:p>
          <a:p>
            <a:r>
              <a:rPr lang="en-GB" sz="1200" dirty="0">
                <a:solidFill>
                  <a:schemeClr val="bg2">
                    <a:lumMod val="50000"/>
                  </a:schemeClr>
                </a:solidFill>
              </a:rPr>
              <a:t>SEK million</a:t>
            </a:r>
          </a:p>
        </p:txBody>
      </p:sp>
      <p:sp>
        <p:nvSpPr>
          <p:cNvPr id="21" name="Rectangle 20">
            <a:extLst>
              <a:ext uri="{FF2B5EF4-FFF2-40B4-BE49-F238E27FC236}">
                <a16:creationId xmlns:a16="http://schemas.microsoft.com/office/drawing/2014/main" id="{667FD774-F3B1-440E-B7C4-042C160499DE}"/>
              </a:ext>
            </a:extLst>
          </p:cNvPr>
          <p:cNvSpPr/>
          <p:nvPr/>
        </p:nvSpPr>
        <p:spPr>
          <a:xfrm>
            <a:off x="7698808" y="1455016"/>
            <a:ext cx="3744491"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rgbClr val="353535"/>
                </a:solidFill>
              </a:rPr>
              <a:t>EBITA</a:t>
            </a:r>
          </a:p>
          <a:p>
            <a:pPr algn="r"/>
            <a:r>
              <a:rPr lang="en-GB" sz="1200" dirty="0">
                <a:solidFill>
                  <a:schemeClr val="bg2">
                    <a:lumMod val="50000"/>
                  </a:schemeClr>
                </a:solidFill>
              </a:rPr>
              <a:t>Margin</a:t>
            </a:r>
          </a:p>
        </p:txBody>
      </p:sp>
      <p:sp>
        <p:nvSpPr>
          <p:cNvPr id="22" name="Rectangle 21">
            <a:extLst>
              <a:ext uri="{FF2B5EF4-FFF2-40B4-BE49-F238E27FC236}">
                <a16:creationId xmlns:a16="http://schemas.microsoft.com/office/drawing/2014/main" id="{CEA174BB-AFBC-454A-A80C-5EC3F2A2327B}"/>
              </a:ext>
            </a:extLst>
          </p:cNvPr>
          <p:cNvSpPr/>
          <p:nvPr/>
        </p:nvSpPr>
        <p:spPr>
          <a:xfrm>
            <a:off x="6325245" y="4369643"/>
            <a:ext cx="5184775" cy="17954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E5A4928-07BB-4C8D-A8BA-7031AC802DF2}"/>
              </a:ext>
            </a:extLst>
          </p:cNvPr>
          <p:cNvSpPr/>
          <p:nvPr/>
        </p:nvSpPr>
        <p:spPr>
          <a:xfrm>
            <a:off x="6247937" y="1148060"/>
            <a:ext cx="5327651"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dirty="0">
                <a:solidFill>
                  <a:schemeClr val="tx1"/>
                </a:solidFill>
                <a:latin typeface="Poppins Light" panose="00000400000000000000" pitchFamily="2" charset="0"/>
                <a:cs typeface="Poppins Light" panose="00000400000000000000" pitchFamily="2" charset="0"/>
              </a:rPr>
              <a:t>UNDISPUTABLE EARNINGS GROWTH</a:t>
            </a:r>
          </a:p>
        </p:txBody>
      </p:sp>
      <p:sp>
        <p:nvSpPr>
          <p:cNvPr id="28" name="Oval 27">
            <a:extLst>
              <a:ext uri="{FF2B5EF4-FFF2-40B4-BE49-F238E27FC236}">
                <a16:creationId xmlns:a16="http://schemas.microsoft.com/office/drawing/2014/main" id="{50158B33-62D3-45A5-9A54-F929E7E8B7C4}"/>
              </a:ext>
            </a:extLst>
          </p:cNvPr>
          <p:cNvSpPr/>
          <p:nvPr/>
        </p:nvSpPr>
        <p:spPr>
          <a:xfrm>
            <a:off x="819474" y="4426067"/>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endParaRPr lang="en-GB" dirty="0"/>
          </a:p>
        </p:txBody>
      </p:sp>
      <p:sp>
        <p:nvSpPr>
          <p:cNvPr id="9" name="Rectangle 8">
            <a:extLst>
              <a:ext uri="{FF2B5EF4-FFF2-40B4-BE49-F238E27FC236}">
                <a16:creationId xmlns:a16="http://schemas.microsoft.com/office/drawing/2014/main" id="{A78C3696-A5CD-47C2-B397-B9984ABA52EF}"/>
              </a:ext>
            </a:extLst>
          </p:cNvPr>
          <p:cNvSpPr/>
          <p:nvPr/>
        </p:nvSpPr>
        <p:spPr>
          <a:xfrm>
            <a:off x="1221119" y="5005919"/>
            <a:ext cx="4141456" cy="276999"/>
          </a:xfrm>
          <a:prstGeom prst="rect">
            <a:avLst/>
          </a:prstGeom>
        </p:spPr>
        <p:txBody>
          <a:bodyPr wrap="square">
            <a:spAutoFit/>
          </a:bodyPr>
          <a:lstStyle/>
          <a:p>
            <a:r>
              <a:rPr lang="en-GB" sz="1200" dirty="0"/>
              <a:t>M&amp;A and organic growth from 2018 and forward</a:t>
            </a:r>
          </a:p>
        </p:txBody>
      </p:sp>
      <p:sp>
        <p:nvSpPr>
          <p:cNvPr id="29" name="Rectangle 28">
            <a:extLst>
              <a:ext uri="{FF2B5EF4-FFF2-40B4-BE49-F238E27FC236}">
                <a16:creationId xmlns:a16="http://schemas.microsoft.com/office/drawing/2014/main" id="{C23555C4-3185-4585-9FA3-D7FD7F5C444B}"/>
              </a:ext>
            </a:extLst>
          </p:cNvPr>
          <p:cNvSpPr/>
          <p:nvPr/>
        </p:nvSpPr>
        <p:spPr>
          <a:xfrm>
            <a:off x="1243397" y="4470776"/>
            <a:ext cx="3276256" cy="276999"/>
          </a:xfrm>
          <a:prstGeom prst="rect">
            <a:avLst/>
          </a:prstGeom>
        </p:spPr>
        <p:txBody>
          <a:bodyPr wrap="square">
            <a:spAutoFit/>
          </a:bodyPr>
          <a:lstStyle/>
          <a:p>
            <a:r>
              <a:rPr lang="en-GB" sz="1200" dirty="0"/>
              <a:t>Exclusively organic growth until 2017</a:t>
            </a:r>
          </a:p>
        </p:txBody>
      </p:sp>
      <p:sp>
        <p:nvSpPr>
          <p:cNvPr id="30" name="Rectangle 29">
            <a:extLst>
              <a:ext uri="{FF2B5EF4-FFF2-40B4-BE49-F238E27FC236}">
                <a16:creationId xmlns:a16="http://schemas.microsoft.com/office/drawing/2014/main" id="{3A859506-C007-46FF-9FB5-EBC271AF6138}"/>
              </a:ext>
            </a:extLst>
          </p:cNvPr>
          <p:cNvSpPr/>
          <p:nvPr/>
        </p:nvSpPr>
        <p:spPr>
          <a:xfrm>
            <a:off x="1207795" y="5394592"/>
            <a:ext cx="4658961" cy="646331"/>
          </a:xfrm>
          <a:prstGeom prst="rect">
            <a:avLst/>
          </a:prstGeom>
        </p:spPr>
        <p:txBody>
          <a:bodyPr wrap="square">
            <a:spAutoFit/>
          </a:bodyPr>
          <a:lstStyle/>
          <a:p>
            <a:pPr>
              <a:spcBef>
                <a:spcPct val="0"/>
              </a:spcBef>
              <a:buClr>
                <a:schemeClr val="accent2"/>
              </a:buClr>
            </a:pPr>
            <a:r>
              <a:rPr lang="en-GB" sz="1200" dirty="0"/>
              <a:t>2020 revenue adversely impacted by the pandemic. 2021 back to high growth, 89% of which 24% organic, but some areas are still behind vs 2019. Revenue was 529m.</a:t>
            </a:r>
          </a:p>
        </p:txBody>
      </p:sp>
      <p:sp>
        <p:nvSpPr>
          <p:cNvPr id="33" name="Oval 32">
            <a:extLst>
              <a:ext uri="{FF2B5EF4-FFF2-40B4-BE49-F238E27FC236}">
                <a16:creationId xmlns:a16="http://schemas.microsoft.com/office/drawing/2014/main" id="{27F06C0C-532F-40E9-89F7-2BD4D84C54B4}"/>
              </a:ext>
            </a:extLst>
          </p:cNvPr>
          <p:cNvSpPr/>
          <p:nvPr/>
        </p:nvSpPr>
        <p:spPr>
          <a:xfrm>
            <a:off x="819474" y="4983565"/>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endParaRPr lang="en-GB" dirty="0"/>
          </a:p>
        </p:txBody>
      </p:sp>
      <p:sp>
        <p:nvSpPr>
          <p:cNvPr id="35" name="Rectangle 34">
            <a:extLst>
              <a:ext uri="{FF2B5EF4-FFF2-40B4-BE49-F238E27FC236}">
                <a16:creationId xmlns:a16="http://schemas.microsoft.com/office/drawing/2014/main" id="{F1F0D44E-18DB-4EBE-A083-2F0061F47D4D}"/>
              </a:ext>
            </a:extLst>
          </p:cNvPr>
          <p:cNvSpPr/>
          <p:nvPr/>
        </p:nvSpPr>
        <p:spPr>
          <a:xfrm>
            <a:off x="7007218" y="5021308"/>
            <a:ext cx="4141456" cy="276999"/>
          </a:xfrm>
          <a:prstGeom prst="rect">
            <a:avLst/>
          </a:prstGeom>
        </p:spPr>
        <p:txBody>
          <a:bodyPr wrap="square">
            <a:spAutoFit/>
          </a:bodyPr>
          <a:lstStyle/>
          <a:p>
            <a:r>
              <a:rPr lang="en-GB" sz="1200" dirty="0"/>
              <a:t>Increased gross margins and EBITA-margins over time</a:t>
            </a:r>
          </a:p>
        </p:txBody>
      </p:sp>
      <p:sp>
        <p:nvSpPr>
          <p:cNvPr id="36" name="Rectangle 35">
            <a:extLst>
              <a:ext uri="{FF2B5EF4-FFF2-40B4-BE49-F238E27FC236}">
                <a16:creationId xmlns:a16="http://schemas.microsoft.com/office/drawing/2014/main" id="{67C5D34E-E37F-4773-8642-1CF5CB63917E}"/>
              </a:ext>
            </a:extLst>
          </p:cNvPr>
          <p:cNvSpPr/>
          <p:nvPr/>
        </p:nvSpPr>
        <p:spPr>
          <a:xfrm>
            <a:off x="7007218" y="4451582"/>
            <a:ext cx="3941385" cy="461665"/>
          </a:xfrm>
          <a:prstGeom prst="rect">
            <a:avLst/>
          </a:prstGeom>
        </p:spPr>
        <p:txBody>
          <a:bodyPr wrap="square">
            <a:spAutoFit/>
          </a:bodyPr>
          <a:lstStyle/>
          <a:p>
            <a:r>
              <a:rPr lang="en-GB" sz="1200" dirty="0"/>
              <a:t>Profitable growth adding EBITA per share. 2021 EBITA was 93,2m. 149% growth of which 32% organic. </a:t>
            </a:r>
          </a:p>
        </p:txBody>
      </p:sp>
      <p:sp>
        <p:nvSpPr>
          <p:cNvPr id="38" name="Oval 37">
            <a:extLst>
              <a:ext uri="{FF2B5EF4-FFF2-40B4-BE49-F238E27FC236}">
                <a16:creationId xmlns:a16="http://schemas.microsoft.com/office/drawing/2014/main" id="{5155EC8B-287E-41F1-91D2-0FE7126E3AAB}"/>
              </a:ext>
            </a:extLst>
          </p:cNvPr>
          <p:cNvSpPr/>
          <p:nvPr/>
        </p:nvSpPr>
        <p:spPr>
          <a:xfrm>
            <a:off x="6511269" y="4426067"/>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endParaRPr lang="en-GB" dirty="0"/>
          </a:p>
        </p:txBody>
      </p:sp>
      <p:sp>
        <p:nvSpPr>
          <p:cNvPr id="39" name="Oval 38">
            <a:extLst>
              <a:ext uri="{FF2B5EF4-FFF2-40B4-BE49-F238E27FC236}">
                <a16:creationId xmlns:a16="http://schemas.microsoft.com/office/drawing/2014/main" id="{878A27CB-731F-4214-8F36-22F5365337EF}"/>
              </a:ext>
            </a:extLst>
          </p:cNvPr>
          <p:cNvSpPr/>
          <p:nvPr/>
        </p:nvSpPr>
        <p:spPr>
          <a:xfrm>
            <a:off x="6511269" y="4983565"/>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endParaRPr lang="en-GB" dirty="0"/>
          </a:p>
        </p:txBody>
      </p:sp>
      <p:sp>
        <p:nvSpPr>
          <p:cNvPr id="40" name="Oval 39">
            <a:extLst>
              <a:ext uri="{FF2B5EF4-FFF2-40B4-BE49-F238E27FC236}">
                <a16:creationId xmlns:a16="http://schemas.microsoft.com/office/drawing/2014/main" id="{592EC6A9-7DD3-46E7-9681-14F8E352E8F9}"/>
              </a:ext>
            </a:extLst>
          </p:cNvPr>
          <p:cNvSpPr/>
          <p:nvPr/>
        </p:nvSpPr>
        <p:spPr>
          <a:xfrm>
            <a:off x="6511269" y="5541063"/>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endParaRPr lang="en-GB" dirty="0"/>
          </a:p>
        </p:txBody>
      </p:sp>
      <p:sp>
        <p:nvSpPr>
          <p:cNvPr id="42" name="Rectangle 41">
            <a:extLst>
              <a:ext uri="{FF2B5EF4-FFF2-40B4-BE49-F238E27FC236}">
                <a16:creationId xmlns:a16="http://schemas.microsoft.com/office/drawing/2014/main" id="{4C49FBD3-A17D-4314-B0B6-0424AF8B8E52}"/>
              </a:ext>
            </a:extLst>
          </p:cNvPr>
          <p:cNvSpPr/>
          <p:nvPr/>
        </p:nvSpPr>
        <p:spPr>
          <a:xfrm>
            <a:off x="2483142" y="1463408"/>
            <a:ext cx="3311996"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rgbClr val="353535"/>
                </a:solidFill>
              </a:rPr>
              <a:t>EBITA</a:t>
            </a:r>
          </a:p>
          <a:p>
            <a:pPr algn="r"/>
            <a:r>
              <a:rPr lang="en-GB" sz="1200" dirty="0">
                <a:solidFill>
                  <a:schemeClr val="bg2">
                    <a:lumMod val="50000"/>
                  </a:schemeClr>
                </a:solidFill>
              </a:rPr>
              <a:t>Per share</a:t>
            </a:r>
          </a:p>
        </p:txBody>
      </p:sp>
      <p:graphicFrame>
        <p:nvGraphicFramePr>
          <p:cNvPr id="31" name="Diagram 7">
            <a:extLst>
              <a:ext uri="{FF2B5EF4-FFF2-40B4-BE49-F238E27FC236}">
                <a16:creationId xmlns:a16="http://schemas.microsoft.com/office/drawing/2014/main" id="{4D99F0C8-4863-4BA6-B4B0-35CAD3A0C42B}"/>
              </a:ext>
              <a:ext uri="{147F2762-F138-4A5C-976F-8EAC2B608ADB}">
                <a16:predDERef xmlns:a16="http://schemas.microsoft.com/office/drawing/2014/main" pred="{1B668DA9-3DC1-4007-B950-CDF951878DB2}"/>
              </a:ext>
            </a:extLst>
          </p:cNvPr>
          <p:cNvGraphicFramePr>
            <a:graphicFrameLocks/>
          </p:cNvGraphicFramePr>
          <p:nvPr>
            <p:extLst>
              <p:ext uri="{D42A27DB-BD31-4B8C-83A1-F6EECF244321}">
                <p14:modId xmlns:p14="http://schemas.microsoft.com/office/powerpoint/2010/main" val="523660858"/>
              </p:ext>
            </p:extLst>
          </p:nvPr>
        </p:nvGraphicFramePr>
        <p:xfrm>
          <a:off x="722895" y="1896174"/>
          <a:ext cx="5130334" cy="2437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iagram 7">
            <a:extLst>
              <a:ext uri="{FF2B5EF4-FFF2-40B4-BE49-F238E27FC236}">
                <a16:creationId xmlns:a16="http://schemas.microsoft.com/office/drawing/2014/main" id="{91CC1FD4-D0F0-4348-BA58-F30286FC93C4}"/>
              </a:ext>
              <a:ext uri="{147F2762-F138-4A5C-976F-8EAC2B608ADB}">
                <a16:predDERef xmlns:a16="http://schemas.microsoft.com/office/drawing/2014/main" pred="{1B668DA9-3DC1-4007-B950-CDF951878DB2}"/>
              </a:ext>
            </a:extLst>
          </p:cNvPr>
          <p:cNvGraphicFramePr>
            <a:graphicFrameLocks/>
          </p:cNvGraphicFramePr>
          <p:nvPr>
            <p:extLst>
              <p:ext uri="{D42A27DB-BD31-4B8C-83A1-F6EECF244321}">
                <p14:modId xmlns:p14="http://schemas.microsoft.com/office/powerpoint/2010/main" val="3108258345"/>
              </p:ext>
            </p:extLst>
          </p:nvPr>
        </p:nvGraphicFramePr>
        <p:xfrm>
          <a:off x="6346595" y="1889940"/>
          <a:ext cx="5130334" cy="2444194"/>
        </p:xfrm>
        <a:graphic>
          <a:graphicData uri="http://schemas.openxmlformats.org/drawingml/2006/chart">
            <c:chart xmlns:c="http://schemas.openxmlformats.org/drawingml/2006/chart" xmlns:r="http://schemas.openxmlformats.org/officeDocument/2006/relationships" r:id="rId4"/>
          </a:graphicData>
        </a:graphic>
      </p:graphicFrame>
      <p:sp>
        <p:nvSpPr>
          <p:cNvPr id="27" name="Oval 39">
            <a:extLst>
              <a:ext uri="{FF2B5EF4-FFF2-40B4-BE49-F238E27FC236}">
                <a16:creationId xmlns:a16="http://schemas.microsoft.com/office/drawing/2014/main" id="{311B555A-5BF9-4494-96CF-82CD68F903B3}"/>
              </a:ext>
            </a:extLst>
          </p:cNvPr>
          <p:cNvSpPr/>
          <p:nvPr/>
        </p:nvSpPr>
        <p:spPr>
          <a:xfrm>
            <a:off x="826262" y="5533697"/>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endParaRPr lang="en-GB" dirty="0"/>
          </a:p>
        </p:txBody>
      </p:sp>
      <p:sp>
        <p:nvSpPr>
          <p:cNvPr id="34" name="Rectangle 34">
            <a:extLst>
              <a:ext uri="{FF2B5EF4-FFF2-40B4-BE49-F238E27FC236}">
                <a16:creationId xmlns:a16="http://schemas.microsoft.com/office/drawing/2014/main" id="{4421697F-8A9E-4970-8124-1E695A486C78}"/>
              </a:ext>
            </a:extLst>
          </p:cNvPr>
          <p:cNvSpPr/>
          <p:nvPr/>
        </p:nvSpPr>
        <p:spPr>
          <a:xfrm>
            <a:off x="7007218" y="5577496"/>
            <a:ext cx="4141456" cy="276999"/>
          </a:xfrm>
          <a:prstGeom prst="rect">
            <a:avLst/>
          </a:prstGeom>
        </p:spPr>
        <p:txBody>
          <a:bodyPr wrap="square">
            <a:spAutoFit/>
          </a:bodyPr>
          <a:lstStyle/>
          <a:p>
            <a:r>
              <a:rPr lang="en-GB" sz="1200" dirty="0"/>
              <a:t>Proven highly scalable business model</a:t>
            </a:r>
          </a:p>
        </p:txBody>
      </p:sp>
    </p:spTree>
    <p:extLst>
      <p:ext uri="{BB962C8B-B14F-4D97-AF65-F5344CB8AC3E}">
        <p14:creationId xmlns:p14="http://schemas.microsoft.com/office/powerpoint/2010/main" val="42089814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0CA6D15-51A9-47F4-A11B-3976E21F9109}"/>
              </a:ext>
            </a:extLst>
          </p:cNvPr>
          <p:cNvSpPr/>
          <p:nvPr/>
        </p:nvSpPr>
        <p:spPr>
          <a:xfrm>
            <a:off x="627263" y="1517038"/>
            <a:ext cx="5344179" cy="4808348"/>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10" name="Rubrik 1">
            <a:extLst>
              <a:ext uri="{FF2B5EF4-FFF2-40B4-BE49-F238E27FC236}">
                <a16:creationId xmlns:a16="http://schemas.microsoft.com/office/drawing/2014/main" id="{219C037D-252E-487F-8454-B42B9D7E78C2}"/>
              </a:ext>
            </a:extLst>
          </p:cNvPr>
          <p:cNvSpPr txBox="1">
            <a:spLocks/>
          </p:cNvSpPr>
          <p:nvPr/>
        </p:nvSpPr>
        <p:spPr>
          <a:xfrm>
            <a:off x="642847" y="196073"/>
            <a:ext cx="10515600" cy="941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53535"/>
                </a:solidFill>
                <a:latin typeface="Trebuchet MS" panose="020B0703020202090204" pitchFamily="34" charset="0"/>
                <a:ea typeface="+mj-ea"/>
                <a:cs typeface="Futura Medium" panose="020B0602020204020303" pitchFamily="34" charset="-79"/>
              </a:defRPr>
            </a:lvl1pPr>
          </a:lstStyle>
          <a:p>
            <a:r>
              <a:rPr lang="sv-SE" sz="2400" dirty="0"/>
              <a:t>Q4 - REVENUE GROWTH IS REACCELERATING TO NEW LEVELS</a:t>
            </a:r>
          </a:p>
        </p:txBody>
      </p:sp>
      <p:sp>
        <p:nvSpPr>
          <p:cNvPr id="17" name="Rectangle 16">
            <a:extLst>
              <a:ext uri="{FF2B5EF4-FFF2-40B4-BE49-F238E27FC236}">
                <a16:creationId xmlns:a16="http://schemas.microsoft.com/office/drawing/2014/main" id="{5790F9BE-40A8-45FC-8D5A-D5889E9441D8}"/>
              </a:ext>
            </a:extLst>
          </p:cNvPr>
          <p:cNvSpPr/>
          <p:nvPr/>
        </p:nvSpPr>
        <p:spPr>
          <a:xfrm>
            <a:off x="6240462" y="1457782"/>
            <a:ext cx="5344179" cy="4072201"/>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48" name="Rectangle 47">
            <a:extLst>
              <a:ext uri="{FF2B5EF4-FFF2-40B4-BE49-F238E27FC236}">
                <a16:creationId xmlns:a16="http://schemas.microsoft.com/office/drawing/2014/main" id="{23727EA8-1B55-4B3B-9DD2-85489DD78590}"/>
              </a:ext>
            </a:extLst>
          </p:cNvPr>
          <p:cNvSpPr/>
          <p:nvPr/>
        </p:nvSpPr>
        <p:spPr>
          <a:xfrm>
            <a:off x="623888" y="1129756"/>
            <a:ext cx="5344179"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endParaRPr lang="en-US" sz="1200">
              <a:solidFill>
                <a:schemeClr val="tx1"/>
              </a:solidFill>
              <a:highlight>
                <a:srgbClr val="FFFF00"/>
              </a:highlight>
              <a:latin typeface="Poppins Light" panose="00000400000000000000" pitchFamily="2" charset="0"/>
              <a:cs typeface="Poppins Light" panose="00000400000000000000" pitchFamily="2" charset="0"/>
            </a:endParaRPr>
          </a:p>
        </p:txBody>
      </p:sp>
      <p:sp>
        <p:nvSpPr>
          <p:cNvPr id="49" name="Rectangle 48">
            <a:extLst>
              <a:ext uri="{FF2B5EF4-FFF2-40B4-BE49-F238E27FC236}">
                <a16:creationId xmlns:a16="http://schemas.microsoft.com/office/drawing/2014/main" id="{2018DCC3-9B73-412F-A78D-BE50AB79472A}"/>
              </a:ext>
            </a:extLst>
          </p:cNvPr>
          <p:cNvSpPr/>
          <p:nvPr/>
        </p:nvSpPr>
        <p:spPr>
          <a:xfrm>
            <a:off x="6240462" y="1129756"/>
            <a:ext cx="5344179"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EBITA DEVELOPMENT</a:t>
            </a:r>
          </a:p>
        </p:txBody>
      </p:sp>
      <p:sp>
        <p:nvSpPr>
          <p:cNvPr id="50" name="Rectangle 49">
            <a:extLst>
              <a:ext uri="{FF2B5EF4-FFF2-40B4-BE49-F238E27FC236}">
                <a16:creationId xmlns:a16="http://schemas.microsoft.com/office/drawing/2014/main" id="{699A2202-DD5F-4B5A-96A0-F4F6A7359CDF}"/>
              </a:ext>
            </a:extLst>
          </p:cNvPr>
          <p:cNvSpPr/>
          <p:nvPr/>
        </p:nvSpPr>
        <p:spPr>
          <a:xfrm>
            <a:off x="623392" y="1124744"/>
            <a:ext cx="5344179"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QUARTERLY ACCELERATING REVENUES</a:t>
            </a:r>
          </a:p>
        </p:txBody>
      </p:sp>
      <p:sp>
        <p:nvSpPr>
          <p:cNvPr id="27" name="Rectangle 26">
            <a:extLst>
              <a:ext uri="{FF2B5EF4-FFF2-40B4-BE49-F238E27FC236}">
                <a16:creationId xmlns:a16="http://schemas.microsoft.com/office/drawing/2014/main" id="{B6156868-898C-419A-999F-C5D015FDB901}"/>
              </a:ext>
            </a:extLst>
          </p:cNvPr>
          <p:cNvSpPr/>
          <p:nvPr/>
        </p:nvSpPr>
        <p:spPr>
          <a:xfrm>
            <a:off x="695325" y="1517040"/>
            <a:ext cx="3744491"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rgbClr val="353535"/>
                </a:solidFill>
              </a:rPr>
              <a:t>Revenue</a:t>
            </a:r>
          </a:p>
          <a:p>
            <a:r>
              <a:rPr lang="en-GB" sz="1200">
                <a:solidFill>
                  <a:schemeClr val="bg2">
                    <a:lumMod val="50000"/>
                  </a:schemeClr>
                </a:solidFill>
              </a:rPr>
              <a:t>SEK million</a:t>
            </a:r>
          </a:p>
        </p:txBody>
      </p:sp>
      <p:sp>
        <p:nvSpPr>
          <p:cNvPr id="22" name="Rectangle 21">
            <a:extLst>
              <a:ext uri="{FF2B5EF4-FFF2-40B4-BE49-F238E27FC236}">
                <a16:creationId xmlns:a16="http://schemas.microsoft.com/office/drawing/2014/main" id="{16886E0E-8125-4D3F-A59F-32256CEC0EFC}"/>
              </a:ext>
            </a:extLst>
          </p:cNvPr>
          <p:cNvSpPr/>
          <p:nvPr/>
        </p:nvSpPr>
        <p:spPr>
          <a:xfrm>
            <a:off x="691454" y="4829308"/>
            <a:ext cx="5184775" cy="131696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Clr>
                <a:srgbClr val="F59C00"/>
              </a:buClr>
              <a:buFont typeface="Arial" panose="020B0604020202020204" pitchFamily="34" charset="0"/>
              <a:buChar char="•"/>
            </a:pPr>
            <a:r>
              <a:rPr lang="en-GB" sz="1100" dirty="0">
                <a:solidFill>
                  <a:schemeClr val="tx1"/>
                </a:solidFill>
              </a:rPr>
              <a:t>160% growth of which approx. 43% organic</a:t>
            </a:r>
          </a:p>
          <a:p>
            <a:pPr marL="285750" indent="-285750">
              <a:lnSpc>
                <a:spcPct val="150000"/>
              </a:lnSpc>
              <a:buClr>
                <a:srgbClr val="F59C00"/>
              </a:buClr>
              <a:buFont typeface="Arial" panose="020B0604020202020204" pitchFamily="34" charset="0"/>
              <a:buChar char="•"/>
            </a:pPr>
            <a:r>
              <a:rPr lang="en-GB" sz="1100" dirty="0">
                <a:solidFill>
                  <a:schemeClr val="tx1"/>
                </a:solidFill>
              </a:rPr>
              <a:t>MBXP picked up during Q4 generating 52,6m. Prior poor performance due to covid was neutralized by retroactive state covid support of 14,2m of which 8,9m was recognized as group revenue in Q4. TIC 26,3m. </a:t>
            </a:r>
            <a:r>
              <a:rPr lang="en-GB" sz="1100" dirty="0" err="1">
                <a:solidFill>
                  <a:schemeClr val="tx1"/>
                </a:solidFill>
              </a:rPr>
              <a:t>Prämie</a:t>
            </a:r>
            <a:r>
              <a:rPr lang="en-GB" sz="1100" dirty="0">
                <a:solidFill>
                  <a:schemeClr val="tx1"/>
                </a:solidFill>
              </a:rPr>
              <a:t> 24,6m. </a:t>
            </a:r>
          </a:p>
        </p:txBody>
      </p:sp>
      <p:sp>
        <p:nvSpPr>
          <p:cNvPr id="23" name="Rectangle 22">
            <a:extLst>
              <a:ext uri="{FF2B5EF4-FFF2-40B4-BE49-F238E27FC236}">
                <a16:creationId xmlns:a16="http://schemas.microsoft.com/office/drawing/2014/main" id="{BA61FFCC-FDCD-4BF5-ABF3-67C7A572E477}"/>
              </a:ext>
            </a:extLst>
          </p:cNvPr>
          <p:cNvSpPr/>
          <p:nvPr/>
        </p:nvSpPr>
        <p:spPr>
          <a:xfrm>
            <a:off x="6320163" y="4856531"/>
            <a:ext cx="5184775" cy="10203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Clr>
                <a:srgbClr val="F59C00"/>
              </a:buClr>
              <a:buFont typeface="Arial" panose="020B0604020202020204" pitchFamily="34" charset="0"/>
              <a:buChar char="•"/>
              <a:defRPr/>
            </a:pPr>
            <a:r>
              <a:rPr lang="en-GB" sz="1100" dirty="0">
                <a:solidFill>
                  <a:schemeClr val="tx1"/>
                </a:solidFill>
              </a:rPr>
              <a:t>296% EBITA growth of which approx. 41% organic</a:t>
            </a:r>
          </a:p>
          <a:p>
            <a:pPr marL="285750" marR="0" lvl="0" indent="-285750" fontAlgn="auto">
              <a:lnSpc>
                <a:spcPct val="150000"/>
              </a:lnSpc>
              <a:spcBef>
                <a:spcPts val="0"/>
              </a:spcBef>
              <a:spcAft>
                <a:spcPts val="0"/>
              </a:spcAft>
              <a:buClr>
                <a:srgbClr val="F59C00"/>
              </a:buClr>
              <a:buSzTx/>
              <a:buFont typeface="Arial" panose="020B0604020202020204" pitchFamily="34" charset="0"/>
              <a:buChar char="•"/>
              <a:tabLst/>
              <a:defRPr/>
            </a:pPr>
            <a:r>
              <a:rPr lang="en-GB" sz="1100" dirty="0">
                <a:solidFill>
                  <a:schemeClr val="tx1"/>
                </a:solidFill>
              </a:rPr>
              <a:t>MBXP contributed 25,5m, TIC 5,8m and </a:t>
            </a:r>
            <a:r>
              <a:rPr lang="en-GB" sz="1100" dirty="0" err="1">
                <a:solidFill>
                  <a:schemeClr val="tx1"/>
                </a:solidFill>
              </a:rPr>
              <a:t>Prämie</a:t>
            </a:r>
            <a:r>
              <a:rPr lang="en-GB" sz="1100" dirty="0">
                <a:solidFill>
                  <a:schemeClr val="tx1"/>
                </a:solidFill>
              </a:rPr>
              <a:t> 5,4m in EBITA.</a:t>
            </a:r>
          </a:p>
          <a:p>
            <a:pPr marL="285750" marR="0" lvl="0" indent="-285750" fontAlgn="auto">
              <a:lnSpc>
                <a:spcPct val="150000"/>
              </a:lnSpc>
              <a:spcBef>
                <a:spcPts val="0"/>
              </a:spcBef>
              <a:spcAft>
                <a:spcPts val="0"/>
              </a:spcAft>
              <a:buClr>
                <a:srgbClr val="F59C00"/>
              </a:buClr>
              <a:buSzTx/>
              <a:buFont typeface="Arial" panose="020B0604020202020204" pitchFamily="34" charset="0"/>
              <a:buChar char="•"/>
              <a:tabLst/>
              <a:defRPr/>
            </a:pPr>
            <a:endParaRPr lang="en-GB" sz="1100" dirty="0">
              <a:solidFill>
                <a:schemeClr val="tx1"/>
              </a:solidFill>
            </a:endParaRPr>
          </a:p>
        </p:txBody>
      </p:sp>
      <p:sp>
        <p:nvSpPr>
          <p:cNvPr id="39" name="Rectangle 38">
            <a:extLst>
              <a:ext uri="{FF2B5EF4-FFF2-40B4-BE49-F238E27FC236}">
                <a16:creationId xmlns:a16="http://schemas.microsoft.com/office/drawing/2014/main" id="{703A83B9-D8B9-4BED-9878-5B114107A980}"/>
              </a:ext>
            </a:extLst>
          </p:cNvPr>
          <p:cNvSpPr/>
          <p:nvPr/>
        </p:nvSpPr>
        <p:spPr>
          <a:xfrm>
            <a:off x="3374716" y="1501229"/>
            <a:ext cx="1008112" cy="254591"/>
          </a:xfrm>
          <a:prstGeom prst="rect">
            <a:avLst/>
          </a:prstGeom>
          <a:solidFill>
            <a:srgbClr val="FFE184"/>
          </a:solid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+160%</a:t>
            </a:r>
            <a:endParaRPr lang="en-GB" sz="1400" dirty="0">
              <a:solidFill>
                <a:schemeClr val="tx1"/>
              </a:solidFill>
            </a:endParaRPr>
          </a:p>
        </p:txBody>
      </p:sp>
      <p:cxnSp>
        <p:nvCxnSpPr>
          <p:cNvPr id="35" name="Straight Connector 34">
            <a:extLst>
              <a:ext uri="{FF2B5EF4-FFF2-40B4-BE49-F238E27FC236}">
                <a16:creationId xmlns:a16="http://schemas.microsoft.com/office/drawing/2014/main" id="{A21CD736-EFE4-48A9-AD97-CB397B3AD287}"/>
              </a:ext>
            </a:extLst>
          </p:cNvPr>
          <p:cNvCxnSpPr>
            <a:cxnSpLocks/>
          </p:cNvCxnSpPr>
          <p:nvPr/>
        </p:nvCxnSpPr>
        <p:spPr>
          <a:xfrm flipH="1">
            <a:off x="3048031" y="1620655"/>
            <a:ext cx="345705" cy="0"/>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cxnSp>
        <p:nvCxnSpPr>
          <p:cNvPr id="24" name="Straight Connector 34">
            <a:extLst>
              <a:ext uri="{FF2B5EF4-FFF2-40B4-BE49-F238E27FC236}">
                <a16:creationId xmlns:a16="http://schemas.microsoft.com/office/drawing/2014/main" id="{ED4857F3-7C8A-2544-9AB0-95CC22CA18BB}"/>
              </a:ext>
            </a:extLst>
          </p:cNvPr>
          <p:cNvCxnSpPr>
            <a:cxnSpLocks/>
            <a:stCxn id="29" idx="1"/>
          </p:cNvCxnSpPr>
          <p:nvPr/>
        </p:nvCxnSpPr>
        <p:spPr>
          <a:xfrm flipH="1" flipV="1">
            <a:off x="8630398" y="1616559"/>
            <a:ext cx="442932" cy="3460"/>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cxnSp>
        <p:nvCxnSpPr>
          <p:cNvPr id="26" name="Straight Connector 37">
            <a:extLst>
              <a:ext uri="{FF2B5EF4-FFF2-40B4-BE49-F238E27FC236}">
                <a16:creationId xmlns:a16="http://schemas.microsoft.com/office/drawing/2014/main" id="{17D8987A-3D0D-614F-8492-271EE676B22B}"/>
              </a:ext>
            </a:extLst>
          </p:cNvPr>
          <p:cNvCxnSpPr>
            <a:cxnSpLocks/>
          </p:cNvCxnSpPr>
          <p:nvPr/>
        </p:nvCxnSpPr>
        <p:spPr>
          <a:xfrm flipH="1">
            <a:off x="9812806" y="1972119"/>
            <a:ext cx="1257360" cy="0"/>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sp>
        <p:nvSpPr>
          <p:cNvPr id="29" name="Rectangle 38">
            <a:extLst>
              <a:ext uri="{FF2B5EF4-FFF2-40B4-BE49-F238E27FC236}">
                <a16:creationId xmlns:a16="http://schemas.microsoft.com/office/drawing/2014/main" id="{650A5FF5-91E5-BC47-9C20-DF6826924C87}"/>
              </a:ext>
            </a:extLst>
          </p:cNvPr>
          <p:cNvSpPr/>
          <p:nvPr/>
        </p:nvSpPr>
        <p:spPr>
          <a:xfrm>
            <a:off x="9073330" y="1492723"/>
            <a:ext cx="1008112" cy="254591"/>
          </a:xfrm>
          <a:prstGeom prst="rect">
            <a:avLst/>
          </a:prstGeom>
          <a:solidFill>
            <a:srgbClr val="FFE184"/>
          </a:solidFill>
          <a:ln>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+296%</a:t>
            </a:r>
            <a:endParaRPr lang="en-GB" sz="1400" dirty="0">
              <a:solidFill>
                <a:schemeClr val="tx1"/>
              </a:solidFill>
            </a:endParaRPr>
          </a:p>
        </p:txBody>
      </p:sp>
      <p:cxnSp>
        <p:nvCxnSpPr>
          <p:cNvPr id="38" name="Straight Connector 37">
            <a:extLst>
              <a:ext uri="{FF2B5EF4-FFF2-40B4-BE49-F238E27FC236}">
                <a16:creationId xmlns:a16="http://schemas.microsoft.com/office/drawing/2014/main" id="{92CCB454-2F91-4403-800E-F33779329C30}"/>
              </a:ext>
            </a:extLst>
          </p:cNvPr>
          <p:cNvCxnSpPr>
            <a:cxnSpLocks/>
          </p:cNvCxnSpPr>
          <p:nvPr/>
        </p:nvCxnSpPr>
        <p:spPr>
          <a:xfrm flipH="1">
            <a:off x="4278550" y="1602150"/>
            <a:ext cx="524038" cy="0"/>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pic>
        <p:nvPicPr>
          <p:cNvPr id="30" name="Bildobjekt 29">
            <a:extLst>
              <a:ext uri="{FF2B5EF4-FFF2-40B4-BE49-F238E27FC236}">
                <a16:creationId xmlns:a16="http://schemas.microsoft.com/office/drawing/2014/main" id="{75FF4C3E-6940-4385-9A27-310E7F423F75}"/>
              </a:ext>
            </a:extLst>
          </p:cNvPr>
          <p:cNvPicPr>
            <a:picLocks noChangeAspect="1"/>
          </p:cNvPicPr>
          <p:nvPr/>
        </p:nvPicPr>
        <p:blipFill>
          <a:blip r:embed="rId3"/>
          <a:stretch>
            <a:fillRect/>
          </a:stretch>
        </p:blipFill>
        <p:spPr>
          <a:xfrm>
            <a:off x="6618501" y="1844702"/>
            <a:ext cx="4588098" cy="2964514"/>
          </a:xfrm>
          <a:prstGeom prst="rect">
            <a:avLst/>
          </a:prstGeom>
        </p:spPr>
      </p:pic>
      <p:cxnSp>
        <p:nvCxnSpPr>
          <p:cNvPr id="20" name="Straight Connector 31">
            <a:extLst>
              <a:ext uri="{FF2B5EF4-FFF2-40B4-BE49-F238E27FC236}">
                <a16:creationId xmlns:a16="http://schemas.microsoft.com/office/drawing/2014/main" id="{24AD3C51-BA4B-FE4D-B8FB-33BC9764F371}"/>
              </a:ext>
            </a:extLst>
          </p:cNvPr>
          <p:cNvCxnSpPr>
            <a:cxnSpLocks/>
          </p:cNvCxnSpPr>
          <p:nvPr/>
        </p:nvCxnSpPr>
        <p:spPr>
          <a:xfrm flipV="1">
            <a:off x="8630398" y="1620655"/>
            <a:ext cx="0" cy="2259844"/>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cxnSp>
        <p:nvCxnSpPr>
          <p:cNvPr id="21" name="Straight Connector 33">
            <a:extLst>
              <a:ext uri="{FF2B5EF4-FFF2-40B4-BE49-F238E27FC236}">
                <a16:creationId xmlns:a16="http://schemas.microsoft.com/office/drawing/2014/main" id="{3B01C09D-31DC-C844-8CC6-62ACDE642013}"/>
              </a:ext>
            </a:extLst>
          </p:cNvPr>
          <p:cNvCxnSpPr>
            <a:cxnSpLocks/>
          </p:cNvCxnSpPr>
          <p:nvPr/>
        </p:nvCxnSpPr>
        <p:spPr>
          <a:xfrm flipH="1" flipV="1">
            <a:off x="10441486" y="1602150"/>
            <a:ext cx="1950" cy="671324"/>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cxnSp>
        <p:nvCxnSpPr>
          <p:cNvPr id="40" name="Straight Connector 34">
            <a:extLst>
              <a:ext uri="{FF2B5EF4-FFF2-40B4-BE49-F238E27FC236}">
                <a16:creationId xmlns:a16="http://schemas.microsoft.com/office/drawing/2014/main" id="{FFD87132-B3B5-499D-ADEE-B28E60425D75}"/>
              </a:ext>
            </a:extLst>
          </p:cNvPr>
          <p:cNvCxnSpPr>
            <a:cxnSpLocks/>
          </p:cNvCxnSpPr>
          <p:nvPr/>
        </p:nvCxnSpPr>
        <p:spPr>
          <a:xfrm flipH="1">
            <a:off x="10081442" y="1602150"/>
            <a:ext cx="360044" cy="0"/>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pic>
        <p:nvPicPr>
          <p:cNvPr id="55" name="Bildobjekt 54">
            <a:extLst>
              <a:ext uri="{FF2B5EF4-FFF2-40B4-BE49-F238E27FC236}">
                <a16:creationId xmlns:a16="http://schemas.microsoft.com/office/drawing/2014/main" id="{ACD0C932-19BC-437B-8C95-87C527E9E0F3}"/>
              </a:ext>
            </a:extLst>
          </p:cNvPr>
          <p:cNvPicPr>
            <a:picLocks noChangeAspect="1"/>
          </p:cNvPicPr>
          <p:nvPr/>
        </p:nvPicPr>
        <p:blipFill>
          <a:blip r:embed="rId4"/>
          <a:stretch>
            <a:fillRect/>
          </a:stretch>
        </p:blipFill>
        <p:spPr>
          <a:xfrm>
            <a:off x="1113666" y="1954113"/>
            <a:ext cx="4363630" cy="2825732"/>
          </a:xfrm>
          <a:prstGeom prst="rect">
            <a:avLst/>
          </a:prstGeom>
        </p:spPr>
      </p:pic>
      <p:cxnSp>
        <p:nvCxnSpPr>
          <p:cNvPr id="34" name="Straight Connector 33">
            <a:extLst>
              <a:ext uri="{FF2B5EF4-FFF2-40B4-BE49-F238E27FC236}">
                <a16:creationId xmlns:a16="http://schemas.microsoft.com/office/drawing/2014/main" id="{39CC35C2-E289-4695-96BA-EE208C954C44}"/>
              </a:ext>
            </a:extLst>
          </p:cNvPr>
          <p:cNvCxnSpPr>
            <a:cxnSpLocks/>
          </p:cNvCxnSpPr>
          <p:nvPr/>
        </p:nvCxnSpPr>
        <p:spPr>
          <a:xfrm flipH="1" flipV="1">
            <a:off x="4811375" y="1579503"/>
            <a:ext cx="15902" cy="860114"/>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20EA76-1C13-4BB6-9E62-F490C385EADB}"/>
              </a:ext>
            </a:extLst>
          </p:cNvPr>
          <p:cNvCxnSpPr>
            <a:cxnSpLocks/>
          </p:cNvCxnSpPr>
          <p:nvPr/>
        </p:nvCxnSpPr>
        <p:spPr>
          <a:xfrm flipV="1">
            <a:off x="3048031" y="1620655"/>
            <a:ext cx="0" cy="2059463"/>
          </a:xfrm>
          <a:prstGeom prst="line">
            <a:avLst/>
          </a:prstGeom>
          <a:ln w="12700">
            <a:solidFill>
              <a:srgbClr val="FFE1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901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1E9736-A284-4BC6-A2BC-3307C3CFA8F1}"/>
              </a:ext>
            </a:extLst>
          </p:cNvPr>
          <p:cNvSpPr/>
          <p:nvPr/>
        </p:nvSpPr>
        <p:spPr>
          <a:xfrm>
            <a:off x="623889" y="1410217"/>
            <a:ext cx="5327650" cy="3674967"/>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Rectangle 17">
            <a:extLst>
              <a:ext uri="{FF2B5EF4-FFF2-40B4-BE49-F238E27FC236}">
                <a16:creationId xmlns:a16="http://schemas.microsoft.com/office/drawing/2014/main" id="{7F803F2E-D088-4EF1-9504-F89ACA250B0A}"/>
              </a:ext>
            </a:extLst>
          </p:cNvPr>
          <p:cNvSpPr/>
          <p:nvPr/>
        </p:nvSpPr>
        <p:spPr>
          <a:xfrm>
            <a:off x="6247937" y="1410217"/>
            <a:ext cx="5327650" cy="4952876"/>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6" name="Rubrik 1">
            <a:extLst>
              <a:ext uri="{FF2B5EF4-FFF2-40B4-BE49-F238E27FC236}">
                <a16:creationId xmlns:a16="http://schemas.microsoft.com/office/drawing/2014/main" id="{849A9EE5-6490-4717-A5CE-6A157FCE353E}"/>
              </a:ext>
            </a:extLst>
          </p:cNvPr>
          <p:cNvSpPr txBox="1">
            <a:spLocks/>
          </p:cNvSpPr>
          <p:nvPr/>
        </p:nvSpPr>
        <p:spPr>
          <a:xfrm>
            <a:off x="623888" y="196073"/>
            <a:ext cx="10694987" cy="941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53535"/>
                </a:solidFill>
                <a:latin typeface="Trebuchet MS" panose="020B0703020202090204" pitchFamily="34" charset="0"/>
                <a:ea typeface="+mj-ea"/>
                <a:cs typeface="Futura Medium" panose="020B0602020204020303" pitchFamily="34" charset="-79"/>
              </a:defRPr>
            </a:lvl1pPr>
          </a:lstStyle>
          <a:p>
            <a:r>
              <a:rPr lang="sv-SE" sz="2400" dirty="0"/>
              <a:t>GROSS MARGIN ON THE RISE WITH PROFITABILITY ON THE INCREASE</a:t>
            </a:r>
          </a:p>
        </p:txBody>
      </p:sp>
      <p:sp>
        <p:nvSpPr>
          <p:cNvPr id="19" name="Rectangle 18">
            <a:extLst>
              <a:ext uri="{FF2B5EF4-FFF2-40B4-BE49-F238E27FC236}">
                <a16:creationId xmlns:a16="http://schemas.microsoft.com/office/drawing/2014/main" id="{F2B2BDD7-5A73-40B2-A750-63AE69D1E062}"/>
              </a:ext>
            </a:extLst>
          </p:cNvPr>
          <p:cNvSpPr/>
          <p:nvPr/>
        </p:nvSpPr>
        <p:spPr>
          <a:xfrm>
            <a:off x="623888" y="1148060"/>
            <a:ext cx="5327651"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GROSS MARGIN DEVELOPMENT</a:t>
            </a:r>
          </a:p>
        </p:txBody>
      </p:sp>
      <p:sp>
        <p:nvSpPr>
          <p:cNvPr id="4" name="Rectangle 3">
            <a:extLst>
              <a:ext uri="{FF2B5EF4-FFF2-40B4-BE49-F238E27FC236}">
                <a16:creationId xmlns:a16="http://schemas.microsoft.com/office/drawing/2014/main" id="{CEA79D31-D348-45C4-9697-FDF16898A287}"/>
              </a:ext>
            </a:extLst>
          </p:cNvPr>
          <p:cNvSpPr/>
          <p:nvPr/>
        </p:nvSpPr>
        <p:spPr>
          <a:xfrm>
            <a:off x="695325" y="1531128"/>
            <a:ext cx="3744491"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rgbClr val="353535"/>
                </a:solidFill>
              </a:rPr>
              <a:t>Gross profit</a:t>
            </a:r>
          </a:p>
          <a:p>
            <a:r>
              <a:rPr lang="en-GB" sz="1200">
                <a:solidFill>
                  <a:schemeClr val="bg2">
                    <a:lumMod val="50000"/>
                  </a:schemeClr>
                </a:solidFill>
              </a:rPr>
              <a:t>Margin</a:t>
            </a:r>
          </a:p>
        </p:txBody>
      </p:sp>
      <p:sp>
        <p:nvSpPr>
          <p:cNvPr id="23" name="Rectangle 22">
            <a:extLst>
              <a:ext uri="{FF2B5EF4-FFF2-40B4-BE49-F238E27FC236}">
                <a16:creationId xmlns:a16="http://schemas.microsoft.com/office/drawing/2014/main" id="{DE5A4928-07BB-4C8D-A8BA-7031AC802DF2}"/>
              </a:ext>
            </a:extLst>
          </p:cNvPr>
          <p:cNvSpPr/>
          <p:nvPr/>
        </p:nvSpPr>
        <p:spPr>
          <a:xfrm>
            <a:off x="6247937" y="1148060"/>
            <a:ext cx="5327651"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STEADILY INCREASING EBITA MARGIN SOON TO ENJOY BREAKAGE</a:t>
            </a:r>
          </a:p>
        </p:txBody>
      </p:sp>
      <p:sp>
        <p:nvSpPr>
          <p:cNvPr id="47" name="Rectangle 46">
            <a:extLst>
              <a:ext uri="{FF2B5EF4-FFF2-40B4-BE49-F238E27FC236}">
                <a16:creationId xmlns:a16="http://schemas.microsoft.com/office/drawing/2014/main" id="{9EC0F8CB-6A5A-4411-80F4-5B80EED3FC4F}"/>
              </a:ext>
            </a:extLst>
          </p:cNvPr>
          <p:cNvSpPr/>
          <p:nvPr/>
        </p:nvSpPr>
        <p:spPr>
          <a:xfrm>
            <a:off x="6325245" y="4437111"/>
            <a:ext cx="5184775" cy="177515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BF31AFC-C3D4-49AA-BB12-2DD3A4BF0C6E}"/>
              </a:ext>
            </a:extLst>
          </p:cNvPr>
          <p:cNvSpPr/>
          <p:nvPr/>
        </p:nvSpPr>
        <p:spPr>
          <a:xfrm>
            <a:off x="6498918" y="4531716"/>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1</a:t>
            </a:r>
            <a:endParaRPr lang="en-GB"/>
          </a:p>
        </p:txBody>
      </p:sp>
      <p:sp>
        <p:nvSpPr>
          <p:cNvPr id="44" name="Oval 43">
            <a:extLst>
              <a:ext uri="{FF2B5EF4-FFF2-40B4-BE49-F238E27FC236}">
                <a16:creationId xmlns:a16="http://schemas.microsoft.com/office/drawing/2014/main" id="{A76AC3B1-771B-4F48-BE4A-2EE406E42DF1}"/>
              </a:ext>
            </a:extLst>
          </p:cNvPr>
          <p:cNvSpPr/>
          <p:nvPr/>
        </p:nvSpPr>
        <p:spPr>
          <a:xfrm>
            <a:off x="6498918" y="5054831"/>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2</a:t>
            </a:r>
            <a:endParaRPr lang="en-GB"/>
          </a:p>
        </p:txBody>
      </p:sp>
      <p:sp>
        <p:nvSpPr>
          <p:cNvPr id="45" name="Oval 44">
            <a:extLst>
              <a:ext uri="{FF2B5EF4-FFF2-40B4-BE49-F238E27FC236}">
                <a16:creationId xmlns:a16="http://schemas.microsoft.com/office/drawing/2014/main" id="{1621C91A-C059-4D77-8A29-1310A0892816}"/>
              </a:ext>
            </a:extLst>
          </p:cNvPr>
          <p:cNvSpPr/>
          <p:nvPr/>
        </p:nvSpPr>
        <p:spPr>
          <a:xfrm>
            <a:off x="6498918" y="5577945"/>
            <a:ext cx="352486" cy="35248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3</a:t>
            </a:r>
            <a:endParaRPr lang="en-GB"/>
          </a:p>
        </p:txBody>
      </p:sp>
      <p:sp>
        <p:nvSpPr>
          <p:cNvPr id="48" name="Rectangle 47">
            <a:extLst>
              <a:ext uri="{FF2B5EF4-FFF2-40B4-BE49-F238E27FC236}">
                <a16:creationId xmlns:a16="http://schemas.microsoft.com/office/drawing/2014/main" id="{834F30E4-18AC-4495-8982-0B04529FB0E8}"/>
              </a:ext>
            </a:extLst>
          </p:cNvPr>
          <p:cNvSpPr/>
          <p:nvPr/>
        </p:nvSpPr>
        <p:spPr>
          <a:xfrm>
            <a:off x="6998597" y="4569459"/>
            <a:ext cx="4502802" cy="276999"/>
          </a:xfrm>
          <a:prstGeom prst="rect">
            <a:avLst/>
          </a:prstGeom>
        </p:spPr>
        <p:txBody>
          <a:bodyPr wrap="square">
            <a:spAutoFit/>
          </a:bodyPr>
          <a:lstStyle/>
          <a:p>
            <a:r>
              <a:rPr lang="en-GB" sz="1200" dirty="0"/>
              <a:t>Positive trend over time, both Gross Margin and EBITA</a:t>
            </a:r>
          </a:p>
        </p:txBody>
      </p:sp>
      <p:sp>
        <p:nvSpPr>
          <p:cNvPr id="49" name="Rectangle 48">
            <a:extLst>
              <a:ext uri="{FF2B5EF4-FFF2-40B4-BE49-F238E27FC236}">
                <a16:creationId xmlns:a16="http://schemas.microsoft.com/office/drawing/2014/main" id="{40071B4D-EC4F-47AB-9367-FBF546B00AD3}"/>
              </a:ext>
            </a:extLst>
          </p:cNvPr>
          <p:cNvSpPr/>
          <p:nvPr/>
        </p:nvSpPr>
        <p:spPr>
          <a:xfrm>
            <a:off x="7007218" y="5492578"/>
            <a:ext cx="4502802" cy="646331"/>
          </a:xfrm>
          <a:prstGeom prst="rect">
            <a:avLst/>
          </a:prstGeom>
        </p:spPr>
        <p:txBody>
          <a:bodyPr wrap="square">
            <a:spAutoFit/>
          </a:bodyPr>
          <a:lstStyle/>
          <a:p>
            <a:r>
              <a:rPr lang="en-GB" sz="1200" dirty="0" err="1"/>
              <a:t>Zupergift</a:t>
            </a:r>
            <a:r>
              <a:rPr lang="en-GB" sz="1200" dirty="0"/>
              <a:t> breakage stabilizing and moving along with surging sales volumes. Total FV-value sales </a:t>
            </a:r>
            <a:r>
              <a:rPr lang="en-GB" sz="1200" dirty="0" err="1"/>
              <a:t>approx</a:t>
            </a:r>
            <a:r>
              <a:rPr lang="en-GB" sz="1200" dirty="0"/>
              <a:t> 100m 2021. Breakage was </a:t>
            </a:r>
            <a:r>
              <a:rPr lang="en-GB" sz="1200" dirty="0" err="1"/>
              <a:t>approx</a:t>
            </a:r>
            <a:r>
              <a:rPr lang="en-GB" sz="1200" dirty="0"/>
              <a:t> 3,8m in Q4 and 4,4m in total 2021.  </a:t>
            </a:r>
          </a:p>
        </p:txBody>
      </p:sp>
      <p:sp>
        <p:nvSpPr>
          <p:cNvPr id="51" name="Rectangle 50">
            <a:extLst>
              <a:ext uri="{FF2B5EF4-FFF2-40B4-BE49-F238E27FC236}">
                <a16:creationId xmlns:a16="http://schemas.microsoft.com/office/drawing/2014/main" id="{8EC6A3FF-89A7-4EA3-AFFC-92666799E75A}"/>
              </a:ext>
            </a:extLst>
          </p:cNvPr>
          <p:cNvSpPr/>
          <p:nvPr/>
        </p:nvSpPr>
        <p:spPr>
          <a:xfrm>
            <a:off x="6325245" y="1531128"/>
            <a:ext cx="3744491" cy="42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rgbClr val="353535"/>
                </a:solidFill>
              </a:rPr>
              <a:t>EBITA</a:t>
            </a:r>
          </a:p>
          <a:p>
            <a:r>
              <a:rPr lang="en-GB" sz="1200">
                <a:solidFill>
                  <a:schemeClr val="bg2">
                    <a:lumMod val="50000"/>
                  </a:schemeClr>
                </a:solidFill>
              </a:rPr>
              <a:t>Margin</a:t>
            </a:r>
          </a:p>
        </p:txBody>
      </p:sp>
      <p:sp>
        <p:nvSpPr>
          <p:cNvPr id="52" name="Rectangle 51">
            <a:extLst>
              <a:ext uri="{FF2B5EF4-FFF2-40B4-BE49-F238E27FC236}">
                <a16:creationId xmlns:a16="http://schemas.microsoft.com/office/drawing/2014/main" id="{9AA58F3D-ACD5-43A2-A556-D7FBB16CECA7}"/>
              </a:ext>
            </a:extLst>
          </p:cNvPr>
          <p:cNvSpPr/>
          <p:nvPr/>
        </p:nvSpPr>
        <p:spPr>
          <a:xfrm>
            <a:off x="7007218" y="5007262"/>
            <a:ext cx="4511423" cy="461665"/>
          </a:xfrm>
          <a:prstGeom prst="rect">
            <a:avLst/>
          </a:prstGeom>
        </p:spPr>
        <p:txBody>
          <a:bodyPr wrap="square">
            <a:spAutoFit/>
          </a:bodyPr>
          <a:lstStyle/>
          <a:p>
            <a:r>
              <a:rPr lang="en-GB" sz="1200" dirty="0"/>
              <a:t>B2B sales with higher gross margin representing a growing share of total sales. </a:t>
            </a:r>
          </a:p>
        </p:txBody>
      </p:sp>
      <p:pic>
        <p:nvPicPr>
          <p:cNvPr id="2" name="Bildobjekt 1">
            <a:extLst>
              <a:ext uri="{FF2B5EF4-FFF2-40B4-BE49-F238E27FC236}">
                <a16:creationId xmlns:a16="http://schemas.microsoft.com/office/drawing/2014/main" id="{5BED086C-05F2-4317-8F68-DA76DB1EE7E4}"/>
              </a:ext>
            </a:extLst>
          </p:cNvPr>
          <p:cNvPicPr>
            <a:picLocks noChangeAspect="1"/>
          </p:cNvPicPr>
          <p:nvPr/>
        </p:nvPicPr>
        <p:blipFill>
          <a:blip r:embed="rId3"/>
          <a:stretch>
            <a:fillRect/>
          </a:stretch>
        </p:blipFill>
        <p:spPr>
          <a:xfrm>
            <a:off x="1003112" y="1967816"/>
            <a:ext cx="4252700" cy="2996824"/>
          </a:xfrm>
          <a:prstGeom prst="rect">
            <a:avLst/>
          </a:prstGeom>
        </p:spPr>
      </p:pic>
      <p:pic>
        <p:nvPicPr>
          <p:cNvPr id="7" name="Bildobjekt 6">
            <a:extLst>
              <a:ext uri="{FF2B5EF4-FFF2-40B4-BE49-F238E27FC236}">
                <a16:creationId xmlns:a16="http://schemas.microsoft.com/office/drawing/2014/main" id="{63660A20-3109-4553-847C-A9048416A80E}"/>
              </a:ext>
            </a:extLst>
          </p:cNvPr>
          <p:cNvPicPr>
            <a:picLocks noChangeAspect="1"/>
          </p:cNvPicPr>
          <p:nvPr/>
        </p:nvPicPr>
        <p:blipFill>
          <a:blip r:embed="rId4"/>
          <a:stretch>
            <a:fillRect/>
          </a:stretch>
        </p:blipFill>
        <p:spPr>
          <a:xfrm>
            <a:off x="6498918" y="1957007"/>
            <a:ext cx="4219492" cy="2432802"/>
          </a:xfrm>
          <a:prstGeom prst="rect">
            <a:avLst/>
          </a:prstGeom>
        </p:spPr>
      </p:pic>
    </p:spTree>
    <p:extLst>
      <p:ext uri="{BB962C8B-B14F-4D97-AF65-F5344CB8AC3E}">
        <p14:creationId xmlns:p14="http://schemas.microsoft.com/office/powerpoint/2010/main" val="274686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a:extLst>
              <a:ext uri="{FF2B5EF4-FFF2-40B4-BE49-F238E27FC236}">
                <a16:creationId xmlns:a16="http://schemas.microsoft.com/office/drawing/2014/main" id="{E1F3264E-976F-7D4E-8BBD-B68EAE1837FD}"/>
              </a:ext>
            </a:extLst>
          </p:cNvPr>
          <p:cNvCxnSpPr/>
          <p:nvPr/>
        </p:nvCxnSpPr>
        <p:spPr>
          <a:xfrm>
            <a:off x="0" y="3267000"/>
            <a:ext cx="12192000" cy="0"/>
          </a:xfrm>
          <a:prstGeom prst="line">
            <a:avLst/>
          </a:prstGeom>
          <a:ln w="38100">
            <a:solidFill>
              <a:srgbClr val="F59C00"/>
            </a:solidFill>
          </a:ln>
          <a:effectLst/>
        </p:spPr>
        <p:style>
          <a:lnRef idx="1">
            <a:schemeClr val="accent1"/>
          </a:lnRef>
          <a:fillRef idx="0">
            <a:schemeClr val="accent1"/>
          </a:fillRef>
          <a:effectRef idx="0">
            <a:schemeClr val="accent1"/>
          </a:effectRef>
          <a:fontRef idx="minor">
            <a:schemeClr val="tx1"/>
          </a:fontRef>
        </p:style>
      </p:cxnSp>
      <p:sp>
        <p:nvSpPr>
          <p:cNvPr id="25" name="Rektangel med rundade hörn 24">
            <a:extLst>
              <a:ext uri="{FF2B5EF4-FFF2-40B4-BE49-F238E27FC236}">
                <a16:creationId xmlns:a16="http://schemas.microsoft.com/office/drawing/2014/main" id="{E3EF8CBE-F307-AF4F-9439-1089973E685D}"/>
              </a:ext>
            </a:extLst>
          </p:cNvPr>
          <p:cNvSpPr/>
          <p:nvPr/>
        </p:nvSpPr>
        <p:spPr>
          <a:xfrm>
            <a:off x="118643" y="1058297"/>
            <a:ext cx="1712736"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err="1">
                <a:latin typeface="Trebuchet MS" panose="020B0703020202090204" pitchFamily="34" charset="0"/>
              </a:rPr>
              <a:t>Awardit</a:t>
            </a:r>
            <a:r>
              <a:rPr lang="sv-SE" sz="1050">
                <a:latin typeface="Trebuchet MS" panose="020B0703020202090204" pitchFamily="34" charset="0"/>
              </a:rPr>
              <a:t>  IPO</a:t>
            </a:r>
          </a:p>
        </p:txBody>
      </p:sp>
      <p:sp>
        <p:nvSpPr>
          <p:cNvPr id="45" name="Ellips 44">
            <a:extLst>
              <a:ext uri="{FF2B5EF4-FFF2-40B4-BE49-F238E27FC236}">
                <a16:creationId xmlns:a16="http://schemas.microsoft.com/office/drawing/2014/main" id="{26AC3547-53F4-594A-B851-0D9FE4C9A0C1}"/>
              </a:ext>
            </a:extLst>
          </p:cNvPr>
          <p:cNvSpPr/>
          <p:nvPr/>
        </p:nvSpPr>
        <p:spPr>
          <a:xfrm>
            <a:off x="834356" y="3143137"/>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421891F-9085-3C40-A8B0-4949BC8D11F0}"/>
              </a:ext>
            </a:extLst>
          </p:cNvPr>
          <p:cNvSpPr txBox="1"/>
          <p:nvPr/>
        </p:nvSpPr>
        <p:spPr>
          <a:xfrm rot="16200000">
            <a:off x="550113" y="3669462"/>
            <a:ext cx="803189" cy="253916"/>
          </a:xfrm>
          <a:prstGeom prst="rect">
            <a:avLst/>
          </a:prstGeom>
          <a:noFill/>
        </p:spPr>
        <p:txBody>
          <a:bodyPr wrap="square" rtlCol="0">
            <a:spAutoFit/>
          </a:bodyPr>
          <a:lstStyle/>
          <a:p>
            <a:pPr algn="ctr"/>
            <a:r>
              <a:rPr lang="sv-SE" sz="1050" dirty="0"/>
              <a:t>Dec-2017</a:t>
            </a:r>
          </a:p>
        </p:txBody>
      </p:sp>
      <p:pic>
        <p:nvPicPr>
          <p:cNvPr id="6" name="Bildobjekt 5">
            <a:extLst>
              <a:ext uri="{FF2B5EF4-FFF2-40B4-BE49-F238E27FC236}">
                <a16:creationId xmlns:a16="http://schemas.microsoft.com/office/drawing/2014/main" id="{B2832F18-3694-B541-812E-8E46D06F38C1}"/>
              </a:ext>
            </a:extLst>
          </p:cNvPr>
          <p:cNvPicPr>
            <a:picLocks noChangeAspect="1"/>
          </p:cNvPicPr>
          <p:nvPr/>
        </p:nvPicPr>
        <p:blipFill>
          <a:blip r:embed="rId3"/>
          <a:stretch>
            <a:fillRect/>
          </a:stretch>
        </p:blipFill>
        <p:spPr>
          <a:xfrm>
            <a:off x="374850" y="644700"/>
            <a:ext cx="1200322" cy="360097"/>
          </a:xfrm>
          <a:prstGeom prst="rect">
            <a:avLst/>
          </a:prstGeom>
        </p:spPr>
      </p:pic>
      <p:cxnSp>
        <p:nvCxnSpPr>
          <p:cNvPr id="8" name="Rak 7">
            <a:extLst>
              <a:ext uri="{FF2B5EF4-FFF2-40B4-BE49-F238E27FC236}">
                <a16:creationId xmlns:a16="http://schemas.microsoft.com/office/drawing/2014/main" id="{AC8F1B37-08E7-C649-A211-7BB6BB08E717}"/>
              </a:ext>
            </a:extLst>
          </p:cNvPr>
          <p:cNvCxnSpPr>
            <a:cxnSpLocks/>
            <a:stCxn id="25" idx="2"/>
            <a:endCxn id="45" idx="0"/>
          </p:cNvCxnSpPr>
          <p:nvPr/>
        </p:nvCxnSpPr>
        <p:spPr>
          <a:xfrm flipH="1">
            <a:off x="965506" y="1638832"/>
            <a:ext cx="9505" cy="15043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2" descr="Bildresultat fÃ¶r crossroads loyalty solutions">
            <a:extLst>
              <a:ext uri="{FF2B5EF4-FFF2-40B4-BE49-F238E27FC236}">
                <a16:creationId xmlns:a16="http://schemas.microsoft.com/office/drawing/2014/main" id="{FF41FA0B-EC93-C94B-B961-FD05586C65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585" y="622528"/>
            <a:ext cx="1399543" cy="4334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Motivation Service">
            <a:extLst>
              <a:ext uri="{FF2B5EF4-FFF2-40B4-BE49-F238E27FC236}">
                <a16:creationId xmlns:a16="http://schemas.microsoft.com/office/drawing/2014/main" id="{6FAA575C-46AD-3045-ACC5-677577E104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1722" y="1867251"/>
            <a:ext cx="1371926" cy="428726"/>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1">
            <a:extLst>
              <a:ext uri="{FF2B5EF4-FFF2-40B4-BE49-F238E27FC236}">
                <a16:creationId xmlns:a16="http://schemas.microsoft.com/office/drawing/2014/main" id="{61D98B30-9BBE-7C46-B5B7-46A9853D97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11" y="5038411"/>
            <a:ext cx="1048816" cy="3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Bildobjekt 47">
            <a:extLst>
              <a:ext uri="{FF2B5EF4-FFF2-40B4-BE49-F238E27FC236}">
                <a16:creationId xmlns:a16="http://schemas.microsoft.com/office/drawing/2014/main" id="{103E920E-4AB0-0D4C-954B-7095D8F8347F}"/>
              </a:ext>
            </a:extLst>
          </p:cNvPr>
          <p:cNvPicPr>
            <a:picLocks noChangeAspect="1"/>
          </p:cNvPicPr>
          <p:nvPr/>
        </p:nvPicPr>
        <p:blipFill>
          <a:blip r:embed="rId7">
            <a:clrChange>
              <a:clrFrom>
                <a:srgbClr val="F8F8F8"/>
              </a:clrFrom>
              <a:clrTo>
                <a:srgbClr val="F8F8F8">
                  <a:alpha val="0"/>
                </a:srgbClr>
              </a:clrTo>
            </a:clrChange>
          </a:blip>
          <a:stretch>
            <a:fillRect/>
          </a:stretch>
        </p:blipFill>
        <p:spPr>
          <a:xfrm>
            <a:off x="4592250" y="1970855"/>
            <a:ext cx="1246976" cy="302628"/>
          </a:xfrm>
          <a:prstGeom prst="rect">
            <a:avLst/>
          </a:prstGeom>
        </p:spPr>
      </p:pic>
      <p:pic>
        <p:nvPicPr>
          <p:cNvPr id="50" name="Bildobjekt 49">
            <a:extLst>
              <a:ext uri="{FF2B5EF4-FFF2-40B4-BE49-F238E27FC236}">
                <a16:creationId xmlns:a16="http://schemas.microsoft.com/office/drawing/2014/main" id="{893D4F93-0A10-FC4C-BB8A-4CC34FEA17BE}"/>
              </a:ext>
            </a:extLst>
          </p:cNvPr>
          <p:cNvPicPr>
            <a:picLocks noChangeAspect="1"/>
          </p:cNvPicPr>
          <p:nvPr/>
        </p:nvPicPr>
        <p:blipFill>
          <a:blip r:embed="rId8"/>
          <a:stretch>
            <a:fillRect/>
          </a:stretch>
        </p:blipFill>
        <p:spPr>
          <a:xfrm>
            <a:off x="5780390" y="602798"/>
            <a:ext cx="1072879" cy="468873"/>
          </a:xfrm>
          <a:prstGeom prst="rect">
            <a:avLst/>
          </a:prstGeom>
        </p:spPr>
      </p:pic>
      <p:sp>
        <p:nvSpPr>
          <p:cNvPr id="57" name="Rektangel med rundade hörn 56">
            <a:extLst>
              <a:ext uri="{FF2B5EF4-FFF2-40B4-BE49-F238E27FC236}">
                <a16:creationId xmlns:a16="http://schemas.microsoft.com/office/drawing/2014/main" id="{0C39E3A8-75BE-E54C-B482-2DD2CEC9B6AF}"/>
              </a:ext>
            </a:extLst>
          </p:cNvPr>
          <p:cNvSpPr/>
          <p:nvPr/>
        </p:nvSpPr>
        <p:spPr>
          <a:xfrm>
            <a:off x="674165" y="4346703"/>
            <a:ext cx="1722603"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Sponsorhuset AB</a:t>
            </a:r>
          </a:p>
        </p:txBody>
      </p:sp>
      <p:sp>
        <p:nvSpPr>
          <p:cNvPr id="60" name="Ellips 59">
            <a:extLst>
              <a:ext uri="{FF2B5EF4-FFF2-40B4-BE49-F238E27FC236}">
                <a16:creationId xmlns:a16="http://schemas.microsoft.com/office/drawing/2014/main" id="{C1228862-AE9E-814C-98ED-F7B8C0854F0A}"/>
              </a:ext>
            </a:extLst>
          </p:cNvPr>
          <p:cNvSpPr/>
          <p:nvPr/>
        </p:nvSpPr>
        <p:spPr>
          <a:xfrm>
            <a:off x="1411800" y="3147943"/>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textruta 60">
            <a:extLst>
              <a:ext uri="{FF2B5EF4-FFF2-40B4-BE49-F238E27FC236}">
                <a16:creationId xmlns:a16="http://schemas.microsoft.com/office/drawing/2014/main" id="{81D7177A-A5B1-164B-A75B-634E8DBC848B}"/>
              </a:ext>
            </a:extLst>
          </p:cNvPr>
          <p:cNvSpPr txBox="1"/>
          <p:nvPr/>
        </p:nvSpPr>
        <p:spPr>
          <a:xfrm rot="16200000">
            <a:off x="1126870" y="3643013"/>
            <a:ext cx="803189" cy="253916"/>
          </a:xfrm>
          <a:prstGeom prst="rect">
            <a:avLst/>
          </a:prstGeom>
          <a:noFill/>
        </p:spPr>
        <p:txBody>
          <a:bodyPr wrap="square" rtlCol="0">
            <a:spAutoFit/>
          </a:bodyPr>
          <a:lstStyle/>
          <a:p>
            <a:pPr algn="ctr"/>
            <a:r>
              <a:rPr lang="sv-SE" sz="1050" dirty="0"/>
              <a:t>Jan-2018</a:t>
            </a:r>
          </a:p>
        </p:txBody>
      </p:sp>
      <p:cxnSp>
        <p:nvCxnSpPr>
          <p:cNvPr id="71" name="Rak 70">
            <a:extLst>
              <a:ext uri="{FF2B5EF4-FFF2-40B4-BE49-F238E27FC236}">
                <a16:creationId xmlns:a16="http://schemas.microsoft.com/office/drawing/2014/main" id="{4E29E33E-2313-454C-B8EC-D74BEA67C559}"/>
              </a:ext>
            </a:extLst>
          </p:cNvPr>
          <p:cNvCxnSpPr>
            <a:cxnSpLocks/>
          </p:cNvCxnSpPr>
          <p:nvPr/>
        </p:nvCxnSpPr>
        <p:spPr>
          <a:xfrm>
            <a:off x="1528464" y="4106576"/>
            <a:ext cx="4192" cy="2432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Rektangel med rundade hörn 71">
            <a:extLst>
              <a:ext uri="{FF2B5EF4-FFF2-40B4-BE49-F238E27FC236}">
                <a16:creationId xmlns:a16="http://schemas.microsoft.com/office/drawing/2014/main" id="{5C0F0386-EDF7-8A49-B597-2B093BCB97C8}"/>
              </a:ext>
            </a:extLst>
          </p:cNvPr>
          <p:cNvSpPr/>
          <p:nvPr/>
        </p:nvSpPr>
        <p:spPr>
          <a:xfrm>
            <a:off x="1559893" y="2338697"/>
            <a:ext cx="1673750"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a:t>
            </a:r>
          </a:p>
          <a:p>
            <a:pPr algn="ctr"/>
            <a:r>
              <a:rPr lang="sv-SE" sz="1050" dirty="0">
                <a:latin typeface="Trebuchet MS" panose="020B0703020202090204" pitchFamily="34" charset="0"/>
              </a:rPr>
              <a:t>Motivation Service AB</a:t>
            </a:r>
          </a:p>
        </p:txBody>
      </p:sp>
      <p:sp>
        <p:nvSpPr>
          <p:cNvPr id="73" name="Ellips 72">
            <a:extLst>
              <a:ext uri="{FF2B5EF4-FFF2-40B4-BE49-F238E27FC236}">
                <a16:creationId xmlns:a16="http://schemas.microsoft.com/office/drawing/2014/main" id="{CC8D5D4C-A829-4D47-8E75-AFED094C5854}"/>
              </a:ext>
            </a:extLst>
          </p:cNvPr>
          <p:cNvSpPr/>
          <p:nvPr/>
        </p:nvSpPr>
        <p:spPr>
          <a:xfrm>
            <a:off x="2234576" y="3152743"/>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4" name="Rak 73">
            <a:extLst>
              <a:ext uri="{FF2B5EF4-FFF2-40B4-BE49-F238E27FC236}">
                <a16:creationId xmlns:a16="http://schemas.microsoft.com/office/drawing/2014/main" id="{DB0ADC34-971B-7F4A-8F0C-0842A58C91E6}"/>
              </a:ext>
            </a:extLst>
          </p:cNvPr>
          <p:cNvCxnSpPr>
            <a:cxnSpLocks/>
            <a:endCxn id="73" idx="0"/>
          </p:cNvCxnSpPr>
          <p:nvPr/>
        </p:nvCxnSpPr>
        <p:spPr>
          <a:xfrm>
            <a:off x="2360724" y="2880596"/>
            <a:ext cx="5002" cy="2721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textruta 74">
            <a:extLst>
              <a:ext uri="{FF2B5EF4-FFF2-40B4-BE49-F238E27FC236}">
                <a16:creationId xmlns:a16="http://schemas.microsoft.com/office/drawing/2014/main" id="{827485F4-B6ED-264C-A5F7-EC8C13C86181}"/>
              </a:ext>
            </a:extLst>
          </p:cNvPr>
          <p:cNvSpPr txBox="1"/>
          <p:nvPr/>
        </p:nvSpPr>
        <p:spPr>
          <a:xfrm rot="16200000">
            <a:off x="1958307" y="3690395"/>
            <a:ext cx="796855" cy="253916"/>
          </a:xfrm>
          <a:prstGeom prst="rect">
            <a:avLst/>
          </a:prstGeom>
          <a:noFill/>
        </p:spPr>
        <p:txBody>
          <a:bodyPr wrap="square" rtlCol="0">
            <a:spAutoFit/>
          </a:bodyPr>
          <a:lstStyle/>
          <a:p>
            <a:pPr algn="ctr"/>
            <a:r>
              <a:rPr lang="sv-SE" sz="1050" dirty="0"/>
              <a:t>April-2018</a:t>
            </a:r>
          </a:p>
        </p:txBody>
      </p:sp>
      <p:sp>
        <p:nvSpPr>
          <p:cNvPr id="76" name="Ellips 75">
            <a:extLst>
              <a:ext uri="{FF2B5EF4-FFF2-40B4-BE49-F238E27FC236}">
                <a16:creationId xmlns:a16="http://schemas.microsoft.com/office/drawing/2014/main" id="{1E57BE41-DEEE-1447-8CA5-DF81F5B5A6D7}"/>
              </a:ext>
            </a:extLst>
          </p:cNvPr>
          <p:cNvSpPr/>
          <p:nvPr/>
        </p:nvSpPr>
        <p:spPr>
          <a:xfrm>
            <a:off x="3423381" y="3147907"/>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7" name="Rak 76">
            <a:extLst>
              <a:ext uri="{FF2B5EF4-FFF2-40B4-BE49-F238E27FC236}">
                <a16:creationId xmlns:a16="http://schemas.microsoft.com/office/drawing/2014/main" id="{9990011A-6DBE-CB47-B93C-DAC59E9FE865}"/>
              </a:ext>
            </a:extLst>
          </p:cNvPr>
          <p:cNvCxnSpPr>
            <a:cxnSpLocks/>
          </p:cNvCxnSpPr>
          <p:nvPr/>
        </p:nvCxnSpPr>
        <p:spPr>
          <a:xfrm>
            <a:off x="3523357" y="1669211"/>
            <a:ext cx="29231" cy="14835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8" name="textruta 77">
            <a:extLst>
              <a:ext uri="{FF2B5EF4-FFF2-40B4-BE49-F238E27FC236}">
                <a16:creationId xmlns:a16="http://schemas.microsoft.com/office/drawing/2014/main" id="{A130E59E-46EA-834E-BB74-C33C3F7DAF8E}"/>
              </a:ext>
            </a:extLst>
          </p:cNvPr>
          <p:cNvSpPr txBox="1"/>
          <p:nvPr/>
        </p:nvSpPr>
        <p:spPr>
          <a:xfrm rot="16200000">
            <a:off x="3135893" y="3707737"/>
            <a:ext cx="796855" cy="253916"/>
          </a:xfrm>
          <a:prstGeom prst="rect">
            <a:avLst/>
          </a:prstGeom>
          <a:noFill/>
        </p:spPr>
        <p:txBody>
          <a:bodyPr wrap="square" rtlCol="0">
            <a:spAutoFit/>
          </a:bodyPr>
          <a:lstStyle/>
          <a:p>
            <a:pPr algn="ctr"/>
            <a:r>
              <a:rPr lang="sv-SE" sz="1050" dirty="0"/>
              <a:t>Nov-2018</a:t>
            </a:r>
          </a:p>
        </p:txBody>
      </p:sp>
      <p:sp>
        <p:nvSpPr>
          <p:cNvPr id="79" name="Rektangel med rundade hörn 78">
            <a:extLst>
              <a:ext uri="{FF2B5EF4-FFF2-40B4-BE49-F238E27FC236}">
                <a16:creationId xmlns:a16="http://schemas.microsoft.com/office/drawing/2014/main" id="{C620A026-1ED1-BE41-AE42-118E59D1C834}"/>
              </a:ext>
            </a:extLst>
          </p:cNvPr>
          <p:cNvSpPr/>
          <p:nvPr/>
        </p:nvSpPr>
        <p:spPr>
          <a:xfrm>
            <a:off x="2565426" y="1082075"/>
            <a:ext cx="2121040"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a:t>
            </a:r>
          </a:p>
          <a:p>
            <a:pPr algn="ctr"/>
            <a:r>
              <a:rPr lang="sv-SE" sz="1050" dirty="0" err="1">
                <a:latin typeface="Trebuchet MS" panose="020B0703020202090204" pitchFamily="34" charset="0"/>
              </a:rPr>
              <a:t>Crossroads</a:t>
            </a:r>
            <a:r>
              <a:rPr lang="sv-SE" sz="1050" dirty="0">
                <a:latin typeface="Trebuchet MS" panose="020B0703020202090204" pitchFamily="34" charset="0"/>
              </a:rPr>
              <a:t> </a:t>
            </a:r>
            <a:r>
              <a:rPr lang="sv-SE" sz="1050" dirty="0" err="1">
                <a:latin typeface="Trebuchet MS" panose="020B0703020202090204" pitchFamily="34" charset="0"/>
              </a:rPr>
              <a:t>Loyalty</a:t>
            </a:r>
            <a:r>
              <a:rPr lang="sv-SE" sz="1050" dirty="0">
                <a:latin typeface="Trebuchet MS" panose="020B0703020202090204" pitchFamily="34" charset="0"/>
              </a:rPr>
              <a:t> Solutions AB</a:t>
            </a:r>
          </a:p>
        </p:txBody>
      </p:sp>
      <p:sp>
        <p:nvSpPr>
          <p:cNvPr id="85" name="Rektangel med rundade hörn 84">
            <a:extLst>
              <a:ext uri="{FF2B5EF4-FFF2-40B4-BE49-F238E27FC236}">
                <a16:creationId xmlns:a16="http://schemas.microsoft.com/office/drawing/2014/main" id="{5A2C9588-70FB-C745-A8AE-D45D9EF4208C}"/>
              </a:ext>
            </a:extLst>
          </p:cNvPr>
          <p:cNvSpPr/>
          <p:nvPr/>
        </p:nvSpPr>
        <p:spPr>
          <a:xfrm>
            <a:off x="5484333" y="1062270"/>
            <a:ext cx="1515693"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err="1">
                <a:latin typeface="Trebuchet MS" panose="020B0703020202090204" pitchFamily="34" charset="0"/>
              </a:rPr>
              <a:t>Acquisition</a:t>
            </a:r>
            <a:r>
              <a:rPr lang="sv-SE" sz="1050">
                <a:latin typeface="Trebuchet MS" panose="020B0703020202090204" pitchFamily="34" charset="0"/>
              </a:rPr>
              <a:t> </a:t>
            </a:r>
            <a:r>
              <a:rPr lang="sv-SE" sz="1050" err="1">
                <a:latin typeface="Trebuchet MS" panose="020B0703020202090204" pitchFamily="34" charset="0"/>
              </a:rPr>
              <a:t>of</a:t>
            </a:r>
            <a:endParaRPr lang="sv-SE" sz="1050">
              <a:latin typeface="Trebuchet MS" panose="020B0703020202090204" pitchFamily="34" charset="0"/>
            </a:endParaRPr>
          </a:p>
          <a:p>
            <a:pPr algn="ctr"/>
            <a:r>
              <a:rPr lang="sv-SE" sz="1050">
                <a:latin typeface="Trebuchet MS" panose="020B0703020202090204" pitchFamily="34" charset="0"/>
              </a:rPr>
              <a:t>Market2member AB</a:t>
            </a:r>
          </a:p>
        </p:txBody>
      </p:sp>
      <p:sp>
        <p:nvSpPr>
          <p:cNvPr id="86" name="Ellips 85">
            <a:extLst>
              <a:ext uri="{FF2B5EF4-FFF2-40B4-BE49-F238E27FC236}">
                <a16:creationId xmlns:a16="http://schemas.microsoft.com/office/drawing/2014/main" id="{7FE725D9-EBD0-1A48-AFE1-38947EDF8A13}"/>
              </a:ext>
            </a:extLst>
          </p:cNvPr>
          <p:cNvSpPr/>
          <p:nvPr/>
        </p:nvSpPr>
        <p:spPr>
          <a:xfrm>
            <a:off x="6111030" y="3126964"/>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textruta 86">
            <a:extLst>
              <a:ext uri="{FF2B5EF4-FFF2-40B4-BE49-F238E27FC236}">
                <a16:creationId xmlns:a16="http://schemas.microsoft.com/office/drawing/2014/main" id="{6E9C2E53-9D25-F14E-9C4B-1BC77BD16785}"/>
              </a:ext>
            </a:extLst>
          </p:cNvPr>
          <p:cNvSpPr txBox="1"/>
          <p:nvPr/>
        </p:nvSpPr>
        <p:spPr>
          <a:xfrm rot="16200000">
            <a:off x="5848165" y="3653452"/>
            <a:ext cx="803189" cy="253916"/>
          </a:xfrm>
          <a:prstGeom prst="rect">
            <a:avLst/>
          </a:prstGeom>
          <a:noFill/>
        </p:spPr>
        <p:txBody>
          <a:bodyPr wrap="square" rtlCol="0">
            <a:spAutoFit/>
          </a:bodyPr>
          <a:lstStyle/>
          <a:p>
            <a:pPr algn="ctr"/>
            <a:r>
              <a:rPr lang="sv-SE" sz="1050" dirty="0"/>
              <a:t>Dec-2019</a:t>
            </a:r>
          </a:p>
        </p:txBody>
      </p:sp>
      <p:cxnSp>
        <p:nvCxnSpPr>
          <p:cNvPr id="88" name="Rak 87">
            <a:extLst>
              <a:ext uri="{FF2B5EF4-FFF2-40B4-BE49-F238E27FC236}">
                <a16:creationId xmlns:a16="http://schemas.microsoft.com/office/drawing/2014/main" id="{2DAA032B-87E3-5744-963F-E8325C2B2FBD}"/>
              </a:ext>
            </a:extLst>
          </p:cNvPr>
          <p:cNvCxnSpPr>
            <a:cxnSpLocks/>
            <a:endCxn id="86" idx="0"/>
          </p:cNvCxnSpPr>
          <p:nvPr/>
        </p:nvCxnSpPr>
        <p:spPr>
          <a:xfrm flipH="1">
            <a:off x="6242180" y="1637909"/>
            <a:ext cx="918" cy="14890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Rektangel med rundade hörn 88">
            <a:extLst>
              <a:ext uri="{FF2B5EF4-FFF2-40B4-BE49-F238E27FC236}">
                <a16:creationId xmlns:a16="http://schemas.microsoft.com/office/drawing/2014/main" id="{80DAB1F1-EEA0-864E-8B05-1813B442CB76}"/>
              </a:ext>
            </a:extLst>
          </p:cNvPr>
          <p:cNvSpPr/>
          <p:nvPr/>
        </p:nvSpPr>
        <p:spPr>
          <a:xfrm>
            <a:off x="4391274" y="2298994"/>
            <a:ext cx="1648928"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err="1">
                <a:latin typeface="Trebuchet MS" panose="020B0703020202090204" pitchFamily="34" charset="0"/>
              </a:rPr>
              <a:t>Acquisition</a:t>
            </a:r>
            <a:r>
              <a:rPr lang="sv-SE" sz="1050">
                <a:latin typeface="Trebuchet MS" panose="020B0703020202090204" pitchFamily="34" charset="0"/>
              </a:rPr>
              <a:t> </a:t>
            </a:r>
            <a:r>
              <a:rPr lang="sv-SE" sz="1050" err="1">
                <a:latin typeface="Trebuchet MS" panose="020B0703020202090204" pitchFamily="34" charset="0"/>
              </a:rPr>
              <a:t>of</a:t>
            </a:r>
            <a:r>
              <a:rPr lang="sv-SE" sz="1050">
                <a:latin typeface="Trebuchet MS" panose="020B0703020202090204" pitchFamily="34" charset="0"/>
              </a:rPr>
              <a:t> </a:t>
            </a:r>
          </a:p>
          <a:p>
            <a:pPr algn="ctr"/>
            <a:r>
              <a:rPr lang="sv-SE" sz="1050" err="1">
                <a:latin typeface="Trebuchet MS" panose="020B0703020202090204" pitchFamily="34" charset="0"/>
              </a:rPr>
              <a:t>Retain</a:t>
            </a:r>
            <a:r>
              <a:rPr lang="sv-SE" sz="1050">
                <a:latin typeface="Trebuchet MS" panose="020B0703020202090204" pitchFamily="34" charset="0"/>
              </a:rPr>
              <a:t> 24 Sverige AB</a:t>
            </a:r>
          </a:p>
        </p:txBody>
      </p:sp>
      <p:sp>
        <p:nvSpPr>
          <p:cNvPr id="90" name="Ellips 89">
            <a:extLst>
              <a:ext uri="{FF2B5EF4-FFF2-40B4-BE49-F238E27FC236}">
                <a16:creationId xmlns:a16="http://schemas.microsoft.com/office/drawing/2014/main" id="{44FDF18C-67B1-A44B-BF68-19A243E9FD29}"/>
              </a:ext>
            </a:extLst>
          </p:cNvPr>
          <p:cNvSpPr/>
          <p:nvPr/>
        </p:nvSpPr>
        <p:spPr>
          <a:xfrm>
            <a:off x="5088276" y="3144648"/>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1" name="Rak 90">
            <a:extLst>
              <a:ext uri="{FF2B5EF4-FFF2-40B4-BE49-F238E27FC236}">
                <a16:creationId xmlns:a16="http://schemas.microsoft.com/office/drawing/2014/main" id="{5B885601-351C-6340-9EFF-734B08A0C03E}"/>
              </a:ext>
            </a:extLst>
          </p:cNvPr>
          <p:cNvCxnSpPr>
            <a:cxnSpLocks/>
            <a:stCxn id="89" idx="2"/>
            <a:endCxn id="90" idx="0"/>
          </p:cNvCxnSpPr>
          <p:nvPr/>
        </p:nvCxnSpPr>
        <p:spPr>
          <a:xfrm>
            <a:off x="5215738" y="2879529"/>
            <a:ext cx="3688" cy="2651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ruta 54">
            <a:extLst>
              <a:ext uri="{FF2B5EF4-FFF2-40B4-BE49-F238E27FC236}">
                <a16:creationId xmlns:a16="http://schemas.microsoft.com/office/drawing/2014/main" id="{908A3F95-4C4E-F645-A156-28BEB3E86A09}"/>
              </a:ext>
            </a:extLst>
          </p:cNvPr>
          <p:cNvSpPr txBox="1"/>
          <p:nvPr/>
        </p:nvSpPr>
        <p:spPr>
          <a:xfrm rot="16200000">
            <a:off x="4822897" y="3660782"/>
            <a:ext cx="796855" cy="253916"/>
          </a:xfrm>
          <a:prstGeom prst="rect">
            <a:avLst/>
          </a:prstGeom>
          <a:noFill/>
        </p:spPr>
        <p:txBody>
          <a:bodyPr wrap="square" rtlCol="0">
            <a:spAutoFit/>
          </a:bodyPr>
          <a:lstStyle/>
          <a:p>
            <a:pPr algn="ctr"/>
            <a:r>
              <a:rPr lang="sv-SE" sz="1050" dirty="0"/>
              <a:t>Okt-2019</a:t>
            </a:r>
          </a:p>
        </p:txBody>
      </p:sp>
      <p:sp>
        <p:nvSpPr>
          <p:cNvPr id="62" name="Rektangel med rundade hörn 61">
            <a:extLst>
              <a:ext uri="{FF2B5EF4-FFF2-40B4-BE49-F238E27FC236}">
                <a16:creationId xmlns:a16="http://schemas.microsoft.com/office/drawing/2014/main" id="{2097CE44-8681-4646-B4C3-6B69FED6CFB5}"/>
              </a:ext>
            </a:extLst>
          </p:cNvPr>
          <p:cNvSpPr/>
          <p:nvPr/>
        </p:nvSpPr>
        <p:spPr>
          <a:xfrm>
            <a:off x="6561580" y="4329779"/>
            <a:ext cx="1530147"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assets </a:t>
            </a:r>
            <a:r>
              <a:rPr lang="sv-SE" sz="1050" dirty="0" err="1">
                <a:latin typeface="Trebuchet MS" panose="020B0703020202090204" pitchFamily="34" charset="0"/>
              </a:rPr>
              <a:t>Goyada</a:t>
            </a:r>
            <a:r>
              <a:rPr lang="sv-SE" sz="1050" dirty="0">
                <a:latin typeface="Trebuchet MS" panose="020B0703020202090204" pitchFamily="34" charset="0"/>
              </a:rPr>
              <a:t> AB</a:t>
            </a:r>
          </a:p>
        </p:txBody>
      </p:sp>
      <p:sp>
        <p:nvSpPr>
          <p:cNvPr id="63" name="Ellips 62">
            <a:extLst>
              <a:ext uri="{FF2B5EF4-FFF2-40B4-BE49-F238E27FC236}">
                <a16:creationId xmlns:a16="http://schemas.microsoft.com/office/drawing/2014/main" id="{A0248920-4077-F449-BC97-1B6DCF8279EE}"/>
              </a:ext>
            </a:extLst>
          </p:cNvPr>
          <p:cNvSpPr/>
          <p:nvPr/>
        </p:nvSpPr>
        <p:spPr>
          <a:xfrm>
            <a:off x="7195504" y="3130777"/>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0" name="Rak 79">
            <a:extLst>
              <a:ext uri="{FF2B5EF4-FFF2-40B4-BE49-F238E27FC236}">
                <a16:creationId xmlns:a16="http://schemas.microsoft.com/office/drawing/2014/main" id="{56713D05-5597-BA47-B609-03E04723130D}"/>
              </a:ext>
            </a:extLst>
          </p:cNvPr>
          <p:cNvCxnSpPr>
            <a:cxnSpLocks/>
            <a:stCxn id="62" idx="0"/>
          </p:cNvCxnSpPr>
          <p:nvPr/>
        </p:nvCxnSpPr>
        <p:spPr>
          <a:xfrm flipV="1">
            <a:off x="7326654" y="4106576"/>
            <a:ext cx="0" cy="2232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textruta 80">
            <a:extLst>
              <a:ext uri="{FF2B5EF4-FFF2-40B4-BE49-F238E27FC236}">
                <a16:creationId xmlns:a16="http://schemas.microsoft.com/office/drawing/2014/main" id="{CEAA23C5-8CCA-F940-82AB-958820252E8D}"/>
              </a:ext>
            </a:extLst>
          </p:cNvPr>
          <p:cNvSpPr txBox="1"/>
          <p:nvPr/>
        </p:nvSpPr>
        <p:spPr>
          <a:xfrm rot="16200000">
            <a:off x="6919946" y="3664026"/>
            <a:ext cx="796855" cy="253916"/>
          </a:xfrm>
          <a:prstGeom prst="rect">
            <a:avLst/>
          </a:prstGeom>
          <a:noFill/>
        </p:spPr>
        <p:txBody>
          <a:bodyPr wrap="square" rtlCol="0">
            <a:spAutoFit/>
          </a:bodyPr>
          <a:lstStyle/>
          <a:p>
            <a:pPr algn="ctr"/>
            <a:r>
              <a:rPr lang="sv-SE" sz="1050" dirty="0"/>
              <a:t>March-20</a:t>
            </a:r>
          </a:p>
        </p:txBody>
      </p:sp>
      <p:sp>
        <p:nvSpPr>
          <p:cNvPr id="59" name="Rektangel med rundade hörn 58">
            <a:extLst>
              <a:ext uri="{FF2B5EF4-FFF2-40B4-BE49-F238E27FC236}">
                <a16:creationId xmlns:a16="http://schemas.microsoft.com/office/drawing/2014/main" id="{0E71FF4F-DEB1-BA43-8B5B-C68C45830B85}"/>
              </a:ext>
            </a:extLst>
          </p:cNvPr>
          <p:cNvSpPr/>
          <p:nvPr/>
        </p:nvSpPr>
        <p:spPr>
          <a:xfrm>
            <a:off x="8439414" y="4361870"/>
            <a:ext cx="1749037"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err="1">
                <a:latin typeface="Trebuchet MS" panose="020B0703020202090204" pitchFamily="34" charset="0"/>
              </a:rPr>
              <a:t>Acquisition</a:t>
            </a:r>
            <a:r>
              <a:rPr lang="sv-SE" sz="1050">
                <a:latin typeface="Trebuchet MS" panose="020B0703020202090204" pitchFamily="34" charset="0"/>
              </a:rPr>
              <a:t> </a:t>
            </a:r>
            <a:r>
              <a:rPr lang="sv-SE" sz="1050" err="1">
                <a:latin typeface="Trebuchet MS" panose="020B0703020202090204" pitchFamily="34" charset="0"/>
              </a:rPr>
              <a:t>of</a:t>
            </a:r>
            <a:r>
              <a:rPr lang="sv-SE" sz="1050">
                <a:latin typeface="Trebuchet MS" panose="020B0703020202090204" pitchFamily="34" charset="0"/>
              </a:rPr>
              <a:t> MBXP ApS</a:t>
            </a:r>
          </a:p>
        </p:txBody>
      </p:sp>
      <p:sp>
        <p:nvSpPr>
          <p:cNvPr id="82" name="Ellips 81">
            <a:extLst>
              <a:ext uri="{FF2B5EF4-FFF2-40B4-BE49-F238E27FC236}">
                <a16:creationId xmlns:a16="http://schemas.microsoft.com/office/drawing/2014/main" id="{A0FA3688-D829-5948-8D73-D598586DE07F}"/>
              </a:ext>
            </a:extLst>
          </p:cNvPr>
          <p:cNvSpPr/>
          <p:nvPr/>
        </p:nvSpPr>
        <p:spPr>
          <a:xfrm>
            <a:off x="9157769" y="3133750"/>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3" name="Rak 82">
            <a:extLst>
              <a:ext uri="{FF2B5EF4-FFF2-40B4-BE49-F238E27FC236}">
                <a16:creationId xmlns:a16="http://schemas.microsoft.com/office/drawing/2014/main" id="{49F72B5C-7630-E24B-BCEE-4F04C221726B}"/>
              </a:ext>
            </a:extLst>
          </p:cNvPr>
          <p:cNvCxnSpPr>
            <a:cxnSpLocks/>
          </p:cNvCxnSpPr>
          <p:nvPr/>
        </p:nvCxnSpPr>
        <p:spPr>
          <a:xfrm>
            <a:off x="9313933" y="3980928"/>
            <a:ext cx="0" cy="3812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ruta 83">
            <a:extLst>
              <a:ext uri="{FF2B5EF4-FFF2-40B4-BE49-F238E27FC236}">
                <a16:creationId xmlns:a16="http://schemas.microsoft.com/office/drawing/2014/main" id="{D64641B2-81CB-1B4C-A4FB-E6E85BC054F1}"/>
              </a:ext>
            </a:extLst>
          </p:cNvPr>
          <p:cNvSpPr txBox="1"/>
          <p:nvPr/>
        </p:nvSpPr>
        <p:spPr>
          <a:xfrm rot="16200000">
            <a:off x="8898772" y="3585134"/>
            <a:ext cx="796855" cy="253916"/>
          </a:xfrm>
          <a:prstGeom prst="rect">
            <a:avLst/>
          </a:prstGeom>
          <a:noFill/>
        </p:spPr>
        <p:txBody>
          <a:bodyPr wrap="square" rtlCol="0">
            <a:spAutoFit/>
          </a:bodyPr>
          <a:lstStyle/>
          <a:p>
            <a:pPr algn="ctr"/>
            <a:r>
              <a:rPr lang="sv-SE" sz="1050" dirty="0"/>
              <a:t>April-21</a:t>
            </a:r>
          </a:p>
        </p:txBody>
      </p:sp>
      <p:pic>
        <p:nvPicPr>
          <p:cNvPr id="1026" name="Picture 2" descr="MBXP Group posts record result after massive growth — MBXP">
            <a:extLst>
              <a:ext uri="{FF2B5EF4-FFF2-40B4-BE49-F238E27FC236}">
                <a16:creationId xmlns:a16="http://schemas.microsoft.com/office/drawing/2014/main" id="{C04F5D5B-19F1-CD40-BE33-1A9F924A86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6468" y="5026686"/>
            <a:ext cx="534927" cy="534927"/>
          </a:xfrm>
          <a:prstGeom prst="rect">
            <a:avLst/>
          </a:prstGeom>
          <a:noFill/>
          <a:extLst>
            <a:ext uri="{909E8E84-426E-40DD-AFC4-6F175D3DCCD1}">
              <a14:hiddenFill xmlns:a14="http://schemas.microsoft.com/office/drawing/2010/main">
                <a:solidFill>
                  <a:srgbClr val="FFFFFF"/>
                </a:solidFill>
              </a14:hiddenFill>
            </a:ext>
          </a:extLst>
        </p:spPr>
      </p:pic>
      <p:sp>
        <p:nvSpPr>
          <p:cNvPr id="56" name="Rektangel med rundade hörn 55">
            <a:extLst>
              <a:ext uri="{FF2B5EF4-FFF2-40B4-BE49-F238E27FC236}">
                <a16:creationId xmlns:a16="http://schemas.microsoft.com/office/drawing/2014/main" id="{8ED9CEA4-A885-2E48-909A-9F18A498D088}"/>
              </a:ext>
            </a:extLst>
          </p:cNvPr>
          <p:cNvSpPr/>
          <p:nvPr/>
        </p:nvSpPr>
        <p:spPr>
          <a:xfrm>
            <a:off x="4946037" y="4329779"/>
            <a:ext cx="1515693"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a:t>
            </a:r>
            <a:r>
              <a:rPr lang="sv-SE" sz="1050" dirty="0" err="1">
                <a:latin typeface="Trebuchet MS" panose="020B0703020202090204" pitchFamily="34" charset="0"/>
              </a:rPr>
              <a:t>remaining</a:t>
            </a:r>
            <a:r>
              <a:rPr lang="sv-SE" sz="1050" dirty="0">
                <a:latin typeface="Trebuchet MS" panose="020B0703020202090204" pitchFamily="34" charset="0"/>
              </a:rPr>
              <a:t> </a:t>
            </a:r>
            <a:r>
              <a:rPr lang="sv-SE" sz="1050" dirty="0" err="1">
                <a:latin typeface="Trebuchet MS" panose="020B0703020202090204" pitchFamily="34" charset="0"/>
              </a:rPr>
              <a:t>shares</a:t>
            </a:r>
            <a:r>
              <a:rPr lang="sv-SE" sz="1050" dirty="0">
                <a:latin typeface="Trebuchet MS" panose="020B0703020202090204" pitchFamily="34" charset="0"/>
              </a:rPr>
              <a:t> in </a:t>
            </a:r>
            <a:r>
              <a:rPr lang="sv-SE" sz="1050" dirty="0" err="1">
                <a:latin typeface="Trebuchet MS" panose="020B0703020202090204" pitchFamily="34" charset="0"/>
              </a:rPr>
              <a:t>Rewardit</a:t>
            </a:r>
            <a:r>
              <a:rPr lang="sv-SE" sz="1050" dirty="0">
                <a:latin typeface="Trebuchet MS" panose="020B0703020202090204" pitchFamily="34" charset="0"/>
              </a:rPr>
              <a:t> AB</a:t>
            </a:r>
          </a:p>
        </p:txBody>
      </p:sp>
      <p:cxnSp>
        <p:nvCxnSpPr>
          <p:cNvPr id="92" name="Rak 91">
            <a:extLst>
              <a:ext uri="{FF2B5EF4-FFF2-40B4-BE49-F238E27FC236}">
                <a16:creationId xmlns:a16="http://schemas.microsoft.com/office/drawing/2014/main" id="{7D7B067E-30ED-7744-9A1E-2DDDEE1C55AE}"/>
              </a:ext>
            </a:extLst>
          </p:cNvPr>
          <p:cNvCxnSpPr>
            <a:cxnSpLocks/>
          </p:cNvCxnSpPr>
          <p:nvPr/>
        </p:nvCxnSpPr>
        <p:spPr>
          <a:xfrm>
            <a:off x="5703883" y="4097669"/>
            <a:ext cx="4192" cy="2432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3" name="textruta 92">
            <a:extLst>
              <a:ext uri="{FF2B5EF4-FFF2-40B4-BE49-F238E27FC236}">
                <a16:creationId xmlns:a16="http://schemas.microsoft.com/office/drawing/2014/main" id="{09F3B75B-2DB3-2641-8B94-C101FAF0C7BA}"/>
              </a:ext>
            </a:extLst>
          </p:cNvPr>
          <p:cNvSpPr txBox="1"/>
          <p:nvPr/>
        </p:nvSpPr>
        <p:spPr>
          <a:xfrm rot="16200000">
            <a:off x="5302516" y="3658575"/>
            <a:ext cx="803189" cy="253916"/>
          </a:xfrm>
          <a:prstGeom prst="rect">
            <a:avLst/>
          </a:prstGeom>
          <a:noFill/>
        </p:spPr>
        <p:txBody>
          <a:bodyPr wrap="square" rtlCol="0">
            <a:spAutoFit/>
          </a:bodyPr>
          <a:lstStyle/>
          <a:p>
            <a:pPr algn="ctr"/>
            <a:r>
              <a:rPr lang="sv-SE" sz="1050" dirty="0"/>
              <a:t>Nov-2019</a:t>
            </a:r>
          </a:p>
        </p:txBody>
      </p:sp>
      <p:sp>
        <p:nvSpPr>
          <p:cNvPr id="94" name="Ellips 93">
            <a:extLst>
              <a:ext uri="{FF2B5EF4-FFF2-40B4-BE49-F238E27FC236}">
                <a16:creationId xmlns:a16="http://schemas.microsoft.com/office/drawing/2014/main" id="{56079B67-7A32-E844-80F6-0EE79066EA66}"/>
              </a:ext>
            </a:extLst>
          </p:cNvPr>
          <p:cNvSpPr/>
          <p:nvPr/>
        </p:nvSpPr>
        <p:spPr>
          <a:xfrm>
            <a:off x="5572734" y="3143137"/>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5" name="Picture 4" descr="Awardit AB (publ) - Varumärken">
            <a:extLst>
              <a:ext uri="{FF2B5EF4-FFF2-40B4-BE49-F238E27FC236}">
                <a16:creationId xmlns:a16="http://schemas.microsoft.com/office/drawing/2014/main" id="{C258563A-D280-0A42-A310-954454DDFF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3357" y="4962345"/>
            <a:ext cx="1474325" cy="564876"/>
          </a:xfrm>
          <a:prstGeom prst="rect">
            <a:avLst/>
          </a:prstGeom>
          <a:noFill/>
          <a:extLst>
            <a:ext uri="{909E8E84-426E-40DD-AFC4-6F175D3DCCD1}">
              <a14:hiddenFill xmlns:a14="http://schemas.microsoft.com/office/drawing/2010/main">
                <a:solidFill>
                  <a:srgbClr val="FFFFFF"/>
                </a:solidFill>
              </a14:hiddenFill>
            </a:ext>
          </a:extLst>
        </p:spPr>
      </p:pic>
      <p:pic>
        <p:nvPicPr>
          <p:cNvPr id="96" name="Bildobjekt 95">
            <a:extLst>
              <a:ext uri="{FF2B5EF4-FFF2-40B4-BE49-F238E27FC236}">
                <a16:creationId xmlns:a16="http://schemas.microsoft.com/office/drawing/2014/main" id="{EDF4A367-9657-4B55-BE18-DA5D80F00006}"/>
              </a:ext>
            </a:extLst>
          </p:cNvPr>
          <p:cNvPicPr>
            <a:picLocks noChangeAspect="1"/>
          </p:cNvPicPr>
          <p:nvPr/>
        </p:nvPicPr>
        <p:blipFill>
          <a:blip r:embed="rId11"/>
          <a:stretch>
            <a:fillRect/>
          </a:stretch>
        </p:blipFill>
        <p:spPr>
          <a:xfrm>
            <a:off x="6739686" y="5016974"/>
            <a:ext cx="1001564" cy="619149"/>
          </a:xfrm>
          <a:prstGeom prst="rect">
            <a:avLst/>
          </a:prstGeom>
        </p:spPr>
      </p:pic>
      <p:sp>
        <p:nvSpPr>
          <p:cNvPr id="49" name="Rectangle 48">
            <a:extLst>
              <a:ext uri="{FF2B5EF4-FFF2-40B4-BE49-F238E27FC236}">
                <a16:creationId xmlns:a16="http://schemas.microsoft.com/office/drawing/2014/main" id="{701FF0FE-2265-4866-B840-0CFF4864C2F0}"/>
              </a:ext>
            </a:extLst>
          </p:cNvPr>
          <p:cNvSpPr/>
          <p:nvPr/>
        </p:nvSpPr>
        <p:spPr>
          <a:xfrm>
            <a:off x="623888" y="6025975"/>
            <a:ext cx="9358774"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36000" rtlCol="0" anchor="b"/>
          <a:lstStyle/>
          <a:p>
            <a:pPr>
              <a:lnSpc>
                <a:spcPct val="105000"/>
              </a:lnSpc>
              <a:spcAft>
                <a:spcPts val="200"/>
              </a:spcAft>
            </a:pPr>
            <a:r>
              <a:rPr lang="en-GB" sz="750" b="1">
                <a:solidFill>
                  <a:schemeClr val="tx1"/>
                </a:solidFill>
                <a:latin typeface="Poppins" panose="00000500000000000000" pitchFamily="2" charset="0"/>
                <a:cs typeface="Poppins" panose="00000500000000000000" pitchFamily="2" charset="0"/>
              </a:rPr>
              <a:t>Source:</a:t>
            </a:r>
            <a:r>
              <a:rPr lang="en-GB" sz="750">
                <a:solidFill>
                  <a:schemeClr val="tx1"/>
                </a:solidFill>
                <a:latin typeface="Poppins Light" panose="00000400000000000000" pitchFamily="2" charset="0"/>
                <a:cs typeface="Poppins Light" panose="00000400000000000000" pitchFamily="2" charset="0"/>
              </a:rPr>
              <a:t> Company information</a:t>
            </a:r>
            <a:r>
              <a:rPr lang="en-GB" sz="750" b="1">
                <a:solidFill>
                  <a:schemeClr val="tx1"/>
                </a:solidFill>
                <a:latin typeface="Poppins Light" panose="00000400000000000000" pitchFamily="2" charset="0"/>
                <a:cs typeface="Poppins Light" panose="00000400000000000000" pitchFamily="2" charset="0"/>
              </a:rPr>
              <a:t>.</a:t>
            </a:r>
          </a:p>
        </p:txBody>
      </p:sp>
      <p:sp>
        <p:nvSpPr>
          <p:cNvPr id="51" name="Rektangel med rundade hörn 58">
            <a:extLst>
              <a:ext uri="{FF2B5EF4-FFF2-40B4-BE49-F238E27FC236}">
                <a16:creationId xmlns:a16="http://schemas.microsoft.com/office/drawing/2014/main" id="{F01504DF-DE1C-4503-A4DE-606FB60C34AA}"/>
              </a:ext>
            </a:extLst>
          </p:cNvPr>
          <p:cNvSpPr/>
          <p:nvPr/>
        </p:nvSpPr>
        <p:spPr>
          <a:xfrm>
            <a:off x="9313932" y="2312290"/>
            <a:ext cx="1581012"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a:t>
            </a:r>
          </a:p>
          <a:p>
            <a:pPr algn="ctr"/>
            <a:r>
              <a:rPr lang="sv-SE" sz="1050" dirty="0">
                <a:latin typeface="Trebuchet MS" panose="020B0703020202090204" pitchFamily="34" charset="0"/>
              </a:rPr>
              <a:t>The Inspiration</a:t>
            </a:r>
          </a:p>
          <a:p>
            <a:pPr algn="ctr"/>
            <a:r>
              <a:rPr lang="sv-SE" sz="1050" dirty="0">
                <a:latin typeface="Trebuchet MS" panose="020B0703020202090204" pitchFamily="34" charset="0"/>
              </a:rPr>
              <a:t>Company AB</a:t>
            </a:r>
          </a:p>
        </p:txBody>
      </p:sp>
      <p:sp>
        <p:nvSpPr>
          <p:cNvPr id="52" name="textruta 51">
            <a:extLst>
              <a:ext uri="{FF2B5EF4-FFF2-40B4-BE49-F238E27FC236}">
                <a16:creationId xmlns:a16="http://schemas.microsoft.com/office/drawing/2014/main" id="{8FC3AEEF-6B53-4D1B-A06C-7C99CC6368EE}"/>
              </a:ext>
            </a:extLst>
          </p:cNvPr>
          <p:cNvSpPr txBox="1"/>
          <p:nvPr/>
        </p:nvSpPr>
        <p:spPr>
          <a:xfrm rot="16200000">
            <a:off x="9681866" y="3591440"/>
            <a:ext cx="796855" cy="253916"/>
          </a:xfrm>
          <a:prstGeom prst="rect">
            <a:avLst/>
          </a:prstGeom>
          <a:noFill/>
        </p:spPr>
        <p:txBody>
          <a:bodyPr wrap="square" rtlCol="0">
            <a:spAutoFit/>
          </a:bodyPr>
          <a:lstStyle/>
          <a:p>
            <a:pPr algn="ctr"/>
            <a:r>
              <a:rPr lang="sv-SE" sz="1050" dirty="0"/>
              <a:t>June-21</a:t>
            </a:r>
          </a:p>
        </p:txBody>
      </p:sp>
      <p:sp>
        <p:nvSpPr>
          <p:cNvPr id="53" name="Ellips 52">
            <a:extLst>
              <a:ext uri="{FF2B5EF4-FFF2-40B4-BE49-F238E27FC236}">
                <a16:creationId xmlns:a16="http://schemas.microsoft.com/office/drawing/2014/main" id="{8F0D9298-9CE9-4E04-AFF5-30AED6020328}"/>
              </a:ext>
            </a:extLst>
          </p:cNvPr>
          <p:cNvSpPr/>
          <p:nvPr/>
        </p:nvSpPr>
        <p:spPr>
          <a:xfrm>
            <a:off x="9957424" y="3132279"/>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4" name="Rak 82">
            <a:extLst>
              <a:ext uri="{FF2B5EF4-FFF2-40B4-BE49-F238E27FC236}">
                <a16:creationId xmlns:a16="http://schemas.microsoft.com/office/drawing/2014/main" id="{CCB32366-25E5-4FCA-9400-F2E5044BAA9C}"/>
              </a:ext>
            </a:extLst>
          </p:cNvPr>
          <p:cNvCxnSpPr>
            <a:cxnSpLocks/>
          </p:cNvCxnSpPr>
          <p:nvPr/>
        </p:nvCxnSpPr>
        <p:spPr>
          <a:xfrm>
            <a:off x="10078089" y="2912205"/>
            <a:ext cx="0" cy="2405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8" name="Picture 2" descr="The Inspiration Company TIC AB | LinkedIn">
            <a:extLst>
              <a:ext uri="{FF2B5EF4-FFF2-40B4-BE49-F238E27FC236}">
                <a16:creationId xmlns:a16="http://schemas.microsoft.com/office/drawing/2014/main" id="{1135CEDF-B76B-42CC-AF00-5E2D551F4CD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15517" y="1405016"/>
            <a:ext cx="1310685" cy="1310685"/>
          </a:xfrm>
          <a:prstGeom prst="rect">
            <a:avLst/>
          </a:prstGeom>
          <a:noFill/>
          <a:extLst>
            <a:ext uri="{909E8E84-426E-40DD-AFC4-6F175D3DCCD1}">
              <a14:hiddenFill xmlns:a14="http://schemas.microsoft.com/office/drawing/2010/main">
                <a:solidFill>
                  <a:srgbClr val="FFFFFF"/>
                </a:solidFill>
              </a14:hiddenFill>
            </a:ext>
          </a:extLst>
        </p:spPr>
      </p:pic>
      <p:sp>
        <p:nvSpPr>
          <p:cNvPr id="97" name="Ellips 96">
            <a:extLst>
              <a:ext uri="{FF2B5EF4-FFF2-40B4-BE49-F238E27FC236}">
                <a16:creationId xmlns:a16="http://schemas.microsoft.com/office/drawing/2014/main" id="{6DEA2DA9-3F05-4FA3-B310-AFA429E4B156}"/>
              </a:ext>
            </a:extLst>
          </p:cNvPr>
          <p:cNvSpPr/>
          <p:nvPr/>
        </p:nvSpPr>
        <p:spPr>
          <a:xfrm>
            <a:off x="11199282" y="3133750"/>
            <a:ext cx="262300" cy="262300"/>
          </a:xfrm>
          <a:prstGeom prst="ellipse">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8" name="Rak 82">
            <a:extLst>
              <a:ext uri="{FF2B5EF4-FFF2-40B4-BE49-F238E27FC236}">
                <a16:creationId xmlns:a16="http://schemas.microsoft.com/office/drawing/2014/main" id="{CECFC118-F863-4F79-90D1-7EF125E6A5BC}"/>
              </a:ext>
            </a:extLst>
          </p:cNvPr>
          <p:cNvCxnSpPr>
            <a:cxnSpLocks/>
          </p:cNvCxnSpPr>
          <p:nvPr/>
        </p:nvCxnSpPr>
        <p:spPr>
          <a:xfrm>
            <a:off x="11330432" y="3980928"/>
            <a:ext cx="0" cy="3812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9" name="textruta 98">
            <a:extLst>
              <a:ext uri="{FF2B5EF4-FFF2-40B4-BE49-F238E27FC236}">
                <a16:creationId xmlns:a16="http://schemas.microsoft.com/office/drawing/2014/main" id="{DB4C7612-63D3-4214-AFC5-18EED44A61E8}"/>
              </a:ext>
            </a:extLst>
          </p:cNvPr>
          <p:cNvSpPr txBox="1"/>
          <p:nvPr/>
        </p:nvSpPr>
        <p:spPr>
          <a:xfrm rot="16200000">
            <a:off x="10936197" y="3591440"/>
            <a:ext cx="796855" cy="253916"/>
          </a:xfrm>
          <a:prstGeom prst="rect">
            <a:avLst/>
          </a:prstGeom>
          <a:noFill/>
        </p:spPr>
        <p:txBody>
          <a:bodyPr wrap="square" rtlCol="0">
            <a:spAutoFit/>
          </a:bodyPr>
          <a:lstStyle/>
          <a:p>
            <a:pPr algn="ctr"/>
            <a:r>
              <a:rPr lang="sv-SE" sz="1050" dirty="0"/>
              <a:t>Dec-21</a:t>
            </a:r>
          </a:p>
        </p:txBody>
      </p:sp>
      <p:sp>
        <p:nvSpPr>
          <p:cNvPr id="100" name="Rektangel med rundade hörn 58">
            <a:extLst>
              <a:ext uri="{FF2B5EF4-FFF2-40B4-BE49-F238E27FC236}">
                <a16:creationId xmlns:a16="http://schemas.microsoft.com/office/drawing/2014/main" id="{C837DD64-64AA-4FA9-8823-7F56FD6AEC1C}"/>
              </a:ext>
            </a:extLst>
          </p:cNvPr>
          <p:cNvSpPr/>
          <p:nvPr/>
        </p:nvSpPr>
        <p:spPr>
          <a:xfrm>
            <a:off x="10577494" y="4356220"/>
            <a:ext cx="1505876" cy="580535"/>
          </a:xfrm>
          <a:prstGeom prst="roundRect">
            <a:avLst/>
          </a:prstGeom>
          <a:solidFill>
            <a:srgbClr val="F59C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err="1">
                <a:latin typeface="Trebuchet MS" panose="020B0703020202090204" pitchFamily="34" charset="0"/>
              </a:rPr>
              <a:t>Acquisition</a:t>
            </a:r>
            <a:r>
              <a:rPr lang="sv-SE" sz="1050" dirty="0">
                <a:latin typeface="Trebuchet MS" panose="020B0703020202090204" pitchFamily="34" charset="0"/>
              </a:rPr>
              <a:t> </a:t>
            </a:r>
            <a:r>
              <a:rPr lang="sv-SE" sz="1050" dirty="0" err="1">
                <a:latin typeface="Trebuchet MS" panose="020B0703020202090204" pitchFamily="34" charset="0"/>
              </a:rPr>
              <a:t>of</a:t>
            </a:r>
            <a:r>
              <a:rPr lang="sv-SE" sz="1050" dirty="0">
                <a:latin typeface="Trebuchet MS" panose="020B0703020202090204" pitchFamily="34" charset="0"/>
              </a:rPr>
              <a:t> </a:t>
            </a:r>
            <a:r>
              <a:rPr lang="sv-SE" sz="1050" dirty="0" err="1">
                <a:latin typeface="Trebuchet MS" panose="020B0703020202090204" pitchFamily="34" charset="0"/>
              </a:rPr>
              <a:t>Prämie</a:t>
            </a:r>
            <a:r>
              <a:rPr lang="sv-SE" sz="1050" dirty="0">
                <a:latin typeface="Trebuchet MS" panose="020B0703020202090204" pitchFamily="34" charset="0"/>
              </a:rPr>
              <a:t> Direkt GmbH</a:t>
            </a:r>
          </a:p>
        </p:txBody>
      </p:sp>
      <p:pic>
        <p:nvPicPr>
          <p:cNvPr id="24" name="Bildobjekt 23">
            <a:extLst>
              <a:ext uri="{FF2B5EF4-FFF2-40B4-BE49-F238E27FC236}">
                <a16:creationId xmlns:a16="http://schemas.microsoft.com/office/drawing/2014/main" id="{039056E2-806F-4218-84E7-ABDEE9B5AA10}"/>
              </a:ext>
            </a:extLst>
          </p:cNvPr>
          <p:cNvPicPr>
            <a:picLocks noChangeAspect="1"/>
          </p:cNvPicPr>
          <p:nvPr/>
        </p:nvPicPr>
        <p:blipFill>
          <a:blip r:embed="rId13"/>
          <a:stretch>
            <a:fillRect/>
          </a:stretch>
        </p:blipFill>
        <p:spPr>
          <a:xfrm>
            <a:off x="10535741" y="5028398"/>
            <a:ext cx="1589381" cy="380556"/>
          </a:xfrm>
          <a:prstGeom prst="rect">
            <a:avLst/>
          </a:prstGeom>
        </p:spPr>
      </p:pic>
    </p:spTree>
    <p:extLst>
      <p:ext uri="{BB962C8B-B14F-4D97-AF65-F5344CB8AC3E}">
        <p14:creationId xmlns:p14="http://schemas.microsoft.com/office/powerpoint/2010/main" val="193548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3945EC-2A78-49D1-86B1-F8A0597D0F52}"/>
              </a:ext>
            </a:extLst>
          </p:cNvPr>
          <p:cNvSpPr/>
          <p:nvPr/>
        </p:nvSpPr>
        <p:spPr>
          <a:xfrm>
            <a:off x="6240462" y="1412875"/>
            <a:ext cx="5344179" cy="4547267"/>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19" name="Rectangle 18">
            <a:extLst>
              <a:ext uri="{FF2B5EF4-FFF2-40B4-BE49-F238E27FC236}">
                <a16:creationId xmlns:a16="http://schemas.microsoft.com/office/drawing/2014/main" id="{C27862AE-3FFC-434E-96C3-F9F05A73A3D1}"/>
              </a:ext>
            </a:extLst>
          </p:cNvPr>
          <p:cNvSpPr/>
          <p:nvPr/>
        </p:nvSpPr>
        <p:spPr>
          <a:xfrm>
            <a:off x="6311899" y="1484312"/>
            <a:ext cx="5184775" cy="4392613"/>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lnSpc>
                <a:spcPct val="110000"/>
              </a:lnSpc>
              <a:spcBef>
                <a:spcPts val="200"/>
              </a:spcBef>
              <a:spcAft>
                <a:spcPts val="200"/>
              </a:spcAft>
            </a:pPr>
            <a:endParaRPr lang="en-US" sz="1100" b="1">
              <a:solidFill>
                <a:schemeClr val="tx1"/>
              </a:solidFill>
              <a:latin typeface="+mj-lt"/>
              <a:cs typeface="Poppins" panose="00000500000000000000" pitchFamily="2" charset="0"/>
            </a:endParaRPr>
          </a:p>
        </p:txBody>
      </p:sp>
      <p:sp>
        <p:nvSpPr>
          <p:cNvPr id="14" name="Rectangle 13">
            <a:extLst>
              <a:ext uri="{FF2B5EF4-FFF2-40B4-BE49-F238E27FC236}">
                <a16:creationId xmlns:a16="http://schemas.microsoft.com/office/drawing/2014/main" id="{B24B5CC0-7F62-41E2-B893-083CBE76DC95}"/>
              </a:ext>
            </a:extLst>
          </p:cNvPr>
          <p:cNvSpPr/>
          <p:nvPr/>
        </p:nvSpPr>
        <p:spPr>
          <a:xfrm>
            <a:off x="635439" y="1412875"/>
            <a:ext cx="5344179" cy="4547267"/>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15" name="Rectangle 14">
            <a:extLst>
              <a:ext uri="{FF2B5EF4-FFF2-40B4-BE49-F238E27FC236}">
                <a16:creationId xmlns:a16="http://schemas.microsoft.com/office/drawing/2014/main" id="{D5165675-148F-4C88-9FB6-43086375C6B5}"/>
              </a:ext>
            </a:extLst>
          </p:cNvPr>
          <p:cNvSpPr/>
          <p:nvPr/>
        </p:nvSpPr>
        <p:spPr>
          <a:xfrm>
            <a:off x="706876" y="1484312"/>
            <a:ext cx="5184775" cy="4392613"/>
          </a:xfrm>
          <a:prstGeom prst="rect">
            <a:avLst/>
          </a:prstGeom>
          <a:solidFill>
            <a:schemeClr val="bg1"/>
          </a:solidFill>
          <a:ln>
            <a:noFill/>
          </a:ln>
          <a:effectLst>
            <a:outerShdw blurRad="508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gn="ctr">
              <a:lnSpc>
                <a:spcPct val="110000"/>
              </a:lnSpc>
              <a:spcBef>
                <a:spcPts val="200"/>
              </a:spcBef>
              <a:spcAft>
                <a:spcPts val="200"/>
              </a:spcAft>
            </a:pPr>
            <a:endParaRPr lang="en-US" sz="1100" b="1">
              <a:solidFill>
                <a:schemeClr val="tx1"/>
              </a:solidFill>
              <a:latin typeface="+mj-lt"/>
              <a:cs typeface="Poppins" panose="00000500000000000000" pitchFamily="2" charset="0"/>
            </a:endParaRPr>
          </a:p>
        </p:txBody>
      </p:sp>
      <p:sp>
        <p:nvSpPr>
          <p:cNvPr id="6" name="Rubrik 1">
            <a:extLst>
              <a:ext uri="{FF2B5EF4-FFF2-40B4-BE49-F238E27FC236}">
                <a16:creationId xmlns:a16="http://schemas.microsoft.com/office/drawing/2014/main" id="{B99D1A67-E16A-4FA9-BEBD-3A13953CEEDA}"/>
              </a:ext>
            </a:extLst>
          </p:cNvPr>
          <p:cNvSpPr txBox="1">
            <a:spLocks/>
          </p:cNvSpPr>
          <p:nvPr/>
        </p:nvSpPr>
        <p:spPr>
          <a:xfrm>
            <a:off x="633851" y="196073"/>
            <a:ext cx="10515600" cy="941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53535"/>
                </a:solidFill>
                <a:latin typeface="Trebuchet MS" panose="020B0703020202090204" pitchFamily="34" charset="0"/>
                <a:ea typeface="+mj-ea"/>
                <a:cs typeface="Futura Medium" panose="020B0602020204020303" pitchFamily="34" charset="-79"/>
              </a:defRPr>
            </a:lvl1pPr>
          </a:lstStyle>
          <a:p>
            <a:r>
              <a:rPr lang="sv-SE" sz="2400"/>
              <a:t>CUSTOMER ACQUISITION STRATEGY</a:t>
            </a:r>
          </a:p>
        </p:txBody>
      </p:sp>
      <p:graphicFrame>
        <p:nvGraphicFramePr>
          <p:cNvPr id="23" name="Diagram 22">
            <a:extLst>
              <a:ext uri="{FF2B5EF4-FFF2-40B4-BE49-F238E27FC236}">
                <a16:creationId xmlns:a16="http://schemas.microsoft.com/office/drawing/2014/main" id="{60141FC8-AE49-46A0-BB96-7EEC7C1DC1F3}"/>
              </a:ext>
            </a:extLst>
          </p:cNvPr>
          <p:cNvGraphicFramePr/>
          <p:nvPr>
            <p:extLst>
              <p:ext uri="{D42A27DB-BD31-4B8C-83A1-F6EECF244321}">
                <p14:modId xmlns:p14="http://schemas.microsoft.com/office/powerpoint/2010/main" val="4128603959"/>
              </p:ext>
            </p:extLst>
          </p:nvPr>
        </p:nvGraphicFramePr>
        <p:xfrm>
          <a:off x="677096" y="1871147"/>
          <a:ext cx="5225010" cy="3377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Graphic 38" descr="Key">
            <a:extLst>
              <a:ext uri="{FF2B5EF4-FFF2-40B4-BE49-F238E27FC236}">
                <a16:creationId xmlns:a16="http://schemas.microsoft.com/office/drawing/2014/main" id="{006BABA2-E2AF-4339-B112-3F77C26B32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72156" y="2536790"/>
            <a:ext cx="388800" cy="388800"/>
          </a:xfrm>
          <a:prstGeom prst="rect">
            <a:avLst/>
          </a:prstGeom>
        </p:spPr>
      </p:pic>
      <p:pic>
        <p:nvPicPr>
          <p:cNvPr id="40" name="Graphic 39" descr="Lightbulb">
            <a:extLst>
              <a:ext uri="{FF2B5EF4-FFF2-40B4-BE49-F238E27FC236}">
                <a16:creationId xmlns:a16="http://schemas.microsoft.com/office/drawing/2014/main" id="{4787DDD3-9EE3-4139-BF5D-F68E4B608B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72156" y="3774138"/>
            <a:ext cx="388800" cy="388800"/>
          </a:xfrm>
          <a:prstGeom prst="rect">
            <a:avLst/>
          </a:prstGeom>
        </p:spPr>
      </p:pic>
      <p:pic>
        <p:nvPicPr>
          <p:cNvPr id="41" name="Graphic 40" descr="Research">
            <a:extLst>
              <a:ext uri="{FF2B5EF4-FFF2-40B4-BE49-F238E27FC236}">
                <a16:creationId xmlns:a16="http://schemas.microsoft.com/office/drawing/2014/main" id="{9682FEDC-3884-4C8E-B11B-94684A586A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62827" y="3155464"/>
            <a:ext cx="388800" cy="388800"/>
          </a:xfrm>
          <a:prstGeom prst="rect">
            <a:avLst/>
          </a:prstGeom>
        </p:spPr>
      </p:pic>
      <p:pic>
        <p:nvPicPr>
          <p:cNvPr id="42" name="Graphic 41" descr="Database">
            <a:extLst>
              <a:ext uri="{FF2B5EF4-FFF2-40B4-BE49-F238E27FC236}">
                <a16:creationId xmlns:a16="http://schemas.microsoft.com/office/drawing/2014/main" id="{0A503222-CAD3-45CC-AE59-2DC815BD13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62826" y="4392812"/>
            <a:ext cx="388800" cy="388800"/>
          </a:xfrm>
          <a:prstGeom prst="rect">
            <a:avLst/>
          </a:prstGeom>
        </p:spPr>
      </p:pic>
      <p:pic>
        <p:nvPicPr>
          <p:cNvPr id="43" name="Graphic 42" descr="Target">
            <a:extLst>
              <a:ext uri="{FF2B5EF4-FFF2-40B4-BE49-F238E27FC236}">
                <a16:creationId xmlns:a16="http://schemas.microsoft.com/office/drawing/2014/main" id="{8F58649C-DC8E-4C3E-96AE-EDF656A9E4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72156" y="5011488"/>
            <a:ext cx="388800" cy="388800"/>
          </a:xfrm>
          <a:prstGeom prst="rect">
            <a:avLst/>
          </a:prstGeom>
        </p:spPr>
      </p:pic>
      <p:pic>
        <p:nvPicPr>
          <p:cNvPr id="38" name="Graphic 37" descr="Bullseye">
            <a:extLst>
              <a:ext uri="{FF2B5EF4-FFF2-40B4-BE49-F238E27FC236}">
                <a16:creationId xmlns:a16="http://schemas.microsoft.com/office/drawing/2014/main" id="{1D36F379-5A06-4000-8F8B-A63823FD60C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372156" y="1918116"/>
            <a:ext cx="388800" cy="388800"/>
          </a:xfrm>
          <a:prstGeom prst="rect">
            <a:avLst/>
          </a:prstGeom>
        </p:spPr>
      </p:pic>
      <p:sp>
        <p:nvSpPr>
          <p:cNvPr id="16" name="Rectangle 15">
            <a:extLst>
              <a:ext uri="{FF2B5EF4-FFF2-40B4-BE49-F238E27FC236}">
                <a16:creationId xmlns:a16="http://schemas.microsoft.com/office/drawing/2014/main" id="{4184E5F9-CD81-43A7-84ED-4485F0174C9D}"/>
              </a:ext>
            </a:extLst>
          </p:cNvPr>
          <p:cNvSpPr/>
          <p:nvPr/>
        </p:nvSpPr>
        <p:spPr>
          <a:xfrm>
            <a:off x="623888" y="1129756"/>
            <a:ext cx="5344179"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TARGET AUDIENCES</a:t>
            </a:r>
            <a:endParaRPr lang="en-US" sz="1200" b="1">
              <a:solidFill>
                <a:schemeClr val="tx1"/>
              </a:solidFill>
              <a:highlight>
                <a:srgbClr val="FFFF00"/>
              </a:highlight>
              <a:latin typeface="Poppins Light" panose="00000400000000000000" pitchFamily="2" charset="0"/>
              <a:cs typeface="Poppins Light" panose="00000400000000000000" pitchFamily="2" charset="0"/>
            </a:endParaRPr>
          </a:p>
        </p:txBody>
      </p:sp>
      <p:sp>
        <p:nvSpPr>
          <p:cNvPr id="17" name="Rectangle 16">
            <a:extLst>
              <a:ext uri="{FF2B5EF4-FFF2-40B4-BE49-F238E27FC236}">
                <a16:creationId xmlns:a16="http://schemas.microsoft.com/office/drawing/2014/main" id="{23ACCB69-1EA8-463C-AF99-F2E827D484C0}"/>
              </a:ext>
            </a:extLst>
          </p:cNvPr>
          <p:cNvSpPr/>
          <p:nvPr/>
        </p:nvSpPr>
        <p:spPr>
          <a:xfrm>
            <a:off x="6240462" y="1129756"/>
            <a:ext cx="5344179"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DRIVING FORCES FOR OUR CUSTOMERS</a:t>
            </a:r>
            <a:endParaRPr lang="en-US" sz="1200" b="1">
              <a:solidFill>
                <a:schemeClr val="tx1"/>
              </a:solidFill>
              <a:highlight>
                <a:srgbClr val="FFFF00"/>
              </a:highlight>
              <a:latin typeface="Poppins Light" panose="00000400000000000000" pitchFamily="2" charset="0"/>
              <a:cs typeface="Poppins Light" panose="00000400000000000000" pitchFamily="2" charset="0"/>
            </a:endParaRPr>
          </a:p>
        </p:txBody>
      </p:sp>
      <p:sp>
        <p:nvSpPr>
          <p:cNvPr id="2" name="Rectangle 1">
            <a:extLst>
              <a:ext uri="{FF2B5EF4-FFF2-40B4-BE49-F238E27FC236}">
                <a16:creationId xmlns:a16="http://schemas.microsoft.com/office/drawing/2014/main" id="{7C5931EA-3371-4AE6-BD7B-234FDF1D37E4}"/>
              </a:ext>
            </a:extLst>
          </p:cNvPr>
          <p:cNvSpPr/>
          <p:nvPr/>
        </p:nvSpPr>
        <p:spPr>
          <a:xfrm>
            <a:off x="6785493" y="4990444"/>
            <a:ext cx="4723769" cy="430887"/>
          </a:xfrm>
          <a:prstGeom prst="rect">
            <a:avLst/>
          </a:prstGeom>
        </p:spPr>
        <p:txBody>
          <a:bodyPr wrap="square">
            <a:spAutoFit/>
          </a:bodyPr>
          <a:lstStyle/>
          <a:p>
            <a:r>
              <a:rPr lang="en-GB" sz="1100"/>
              <a:t>Stimulate own personnel or reseller through rewarding results, activity, competency and engagement</a:t>
            </a:r>
          </a:p>
        </p:txBody>
      </p:sp>
      <p:sp>
        <p:nvSpPr>
          <p:cNvPr id="4" name="Rectangle 3">
            <a:extLst>
              <a:ext uri="{FF2B5EF4-FFF2-40B4-BE49-F238E27FC236}">
                <a16:creationId xmlns:a16="http://schemas.microsoft.com/office/drawing/2014/main" id="{1904EA1B-7732-4C62-B79B-4CBD7A449C82}"/>
              </a:ext>
            </a:extLst>
          </p:cNvPr>
          <p:cNvSpPr/>
          <p:nvPr/>
        </p:nvSpPr>
        <p:spPr>
          <a:xfrm>
            <a:off x="6785493" y="4456407"/>
            <a:ext cx="2396810" cy="261610"/>
          </a:xfrm>
          <a:prstGeom prst="rect">
            <a:avLst/>
          </a:prstGeom>
        </p:spPr>
        <p:txBody>
          <a:bodyPr wrap="none">
            <a:spAutoFit/>
          </a:bodyPr>
          <a:lstStyle/>
          <a:p>
            <a:r>
              <a:rPr lang="en-GB" sz="1100"/>
              <a:t>Offer attractive value-add services</a:t>
            </a:r>
          </a:p>
        </p:txBody>
      </p:sp>
      <p:sp>
        <p:nvSpPr>
          <p:cNvPr id="5" name="Rectangle 4">
            <a:extLst>
              <a:ext uri="{FF2B5EF4-FFF2-40B4-BE49-F238E27FC236}">
                <a16:creationId xmlns:a16="http://schemas.microsoft.com/office/drawing/2014/main" id="{AAF66FCC-5CDB-4C0A-B8CA-479E4A1FBB6F}"/>
              </a:ext>
            </a:extLst>
          </p:cNvPr>
          <p:cNvSpPr/>
          <p:nvPr/>
        </p:nvSpPr>
        <p:spPr>
          <a:xfrm>
            <a:off x="6785493" y="3804935"/>
            <a:ext cx="4784301" cy="315151"/>
          </a:xfrm>
          <a:prstGeom prst="rect">
            <a:avLst/>
          </a:prstGeom>
        </p:spPr>
        <p:txBody>
          <a:bodyPr wrap="square">
            <a:spAutoFit/>
          </a:bodyPr>
          <a:lstStyle/>
          <a:p>
            <a:pPr>
              <a:lnSpc>
                <a:spcPct val="150000"/>
              </a:lnSpc>
              <a:spcBef>
                <a:spcPts val="2400"/>
              </a:spcBef>
              <a:buClr>
                <a:schemeClr val="accent2"/>
              </a:buClr>
              <a:defRPr/>
            </a:pPr>
            <a:r>
              <a:rPr lang="en-GB" sz="1100"/>
              <a:t>Establish a more responsive and cost-effective customer communication</a:t>
            </a:r>
          </a:p>
        </p:txBody>
      </p:sp>
      <p:sp>
        <p:nvSpPr>
          <p:cNvPr id="7" name="Rectangle 6">
            <a:extLst>
              <a:ext uri="{FF2B5EF4-FFF2-40B4-BE49-F238E27FC236}">
                <a16:creationId xmlns:a16="http://schemas.microsoft.com/office/drawing/2014/main" id="{383FB8AB-67A7-4BC5-AA8C-48DC2892E1FB}"/>
              </a:ext>
            </a:extLst>
          </p:cNvPr>
          <p:cNvSpPr/>
          <p:nvPr/>
        </p:nvSpPr>
        <p:spPr>
          <a:xfrm>
            <a:off x="6785493" y="3163409"/>
            <a:ext cx="3033203" cy="315151"/>
          </a:xfrm>
          <a:prstGeom prst="rect">
            <a:avLst/>
          </a:prstGeom>
        </p:spPr>
        <p:txBody>
          <a:bodyPr wrap="none">
            <a:spAutoFit/>
          </a:bodyPr>
          <a:lstStyle/>
          <a:p>
            <a:pPr>
              <a:lnSpc>
                <a:spcPct val="150000"/>
              </a:lnSpc>
              <a:spcBef>
                <a:spcPts val="2400"/>
              </a:spcBef>
              <a:buClr>
                <a:schemeClr val="accent2"/>
              </a:buClr>
              <a:defRPr/>
            </a:pPr>
            <a:r>
              <a:rPr lang="en-GB" sz="1100" dirty="0"/>
              <a:t>Increase customer lifetime and reduce churn</a:t>
            </a:r>
          </a:p>
        </p:txBody>
      </p:sp>
      <p:sp>
        <p:nvSpPr>
          <p:cNvPr id="8" name="Rectangle 7">
            <a:extLst>
              <a:ext uri="{FF2B5EF4-FFF2-40B4-BE49-F238E27FC236}">
                <a16:creationId xmlns:a16="http://schemas.microsoft.com/office/drawing/2014/main" id="{E01B24EA-0421-4876-BA13-0A00D9852D0E}"/>
              </a:ext>
            </a:extLst>
          </p:cNvPr>
          <p:cNvSpPr/>
          <p:nvPr/>
        </p:nvSpPr>
        <p:spPr>
          <a:xfrm>
            <a:off x="6785493" y="2527495"/>
            <a:ext cx="2234907" cy="315151"/>
          </a:xfrm>
          <a:prstGeom prst="rect">
            <a:avLst/>
          </a:prstGeom>
        </p:spPr>
        <p:txBody>
          <a:bodyPr wrap="none">
            <a:spAutoFit/>
          </a:bodyPr>
          <a:lstStyle/>
          <a:p>
            <a:pPr>
              <a:lnSpc>
                <a:spcPct val="150000"/>
              </a:lnSpc>
              <a:spcBef>
                <a:spcPts val="2400"/>
              </a:spcBef>
              <a:buClr>
                <a:schemeClr val="accent2"/>
              </a:buClr>
              <a:defRPr/>
            </a:pPr>
            <a:r>
              <a:rPr lang="en-GB" sz="1100"/>
              <a:t>Reduce price and discount focus</a:t>
            </a:r>
          </a:p>
        </p:txBody>
      </p:sp>
      <p:sp>
        <p:nvSpPr>
          <p:cNvPr id="9" name="Rectangle 8">
            <a:extLst>
              <a:ext uri="{FF2B5EF4-FFF2-40B4-BE49-F238E27FC236}">
                <a16:creationId xmlns:a16="http://schemas.microsoft.com/office/drawing/2014/main" id="{62856DA2-D6EC-4D23-8BD0-AAEA86B55099}"/>
              </a:ext>
            </a:extLst>
          </p:cNvPr>
          <p:cNvSpPr/>
          <p:nvPr/>
        </p:nvSpPr>
        <p:spPr>
          <a:xfrm>
            <a:off x="6785493" y="1940516"/>
            <a:ext cx="2441694" cy="315151"/>
          </a:xfrm>
          <a:prstGeom prst="rect">
            <a:avLst/>
          </a:prstGeom>
        </p:spPr>
        <p:txBody>
          <a:bodyPr wrap="none">
            <a:spAutoFit/>
          </a:bodyPr>
          <a:lstStyle/>
          <a:p>
            <a:pPr>
              <a:lnSpc>
                <a:spcPct val="150000"/>
              </a:lnSpc>
              <a:spcBef>
                <a:spcPts val="2400"/>
              </a:spcBef>
              <a:buClr>
                <a:schemeClr val="accent2"/>
              </a:buClr>
              <a:defRPr/>
            </a:pPr>
            <a:r>
              <a:rPr lang="en-GB" sz="1100"/>
              <a:t>Achieve a greater ”share of wallet”</a:t>
            </a:r>
          </a:p>
        </p:txBody>
      </p:sp>
      <p:sp>
        <p:nvSpPr>
          <p:cNvPr id="28" name="Rectangle 27">
            <a:extLst>
              <a:ext uri="{FF2B5EF4-FFF2-40B4-BE49-F238E27FC236}">
                <a16:creationId xmlns:a16="http://schemas.microsoft.com/office/drawing/2014/main" id="{D9F11B13-9120-4680-A4E7-013AC769CD40}"/>
              </a:ext>
            </a:extLst>
          </p:cNvPr>
          <p:cNvSpPr/>
          <p:nvPr/>
        </p:nvSpPr>
        <p:spPr>
          <a:xfrm>
            <a:off x="623888" y="6025975"/>
            <a:ext cx="9358774"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36000" rtlCol="0" anchor="b"/>
          <a:lstStyle/>
          <a:p>
            <a:pPr>
              <a:lnSpc>
                <a:spcPct val="105000"/>
              </a:lnSpc>
              <a:spcAft>
                <a:spcPts val="200"/>
              </a:spcAft>
            </a:pPr>
            <a:r>
              <a:rPr lang="en-GB" sz="750" b="1">
                <a:solidFill>
                  <a:schemeClr val="tx1"/>
                </a:solidFill>
                <a:latin typeface="Poppins" panose="00000500000000000000" pitchFamily="2" charset="0"/>
                <a:cs typeface="Poppins" panose="00000500000000000000" pitchFamily="2" charset="0"/>
              </a:rPr>
              <a:t>Source:</a:t>
            </a:r>
            <a:r>
              <a:rPr lang="en-GB" sz="750">
                <a:solidFill>
                  <a:schemeClr val="tx1"/>
                </a:solidFill>
                <a:latin typeface="Poppins Light" panose="00000400000000000000" pitchFamily="2" charset="0"/>
                <a:cs typeface="Poppins Light" panose="00000400000000000000" pitchFamily="2" charset="0"/>
              </a:rPr>
              <a:t> Company information</a:t>
            </a:r>
            <a:r>
              <a:rPr lang="en-GB" sz="750" b="1">
                <a:solidFill>
                  <a:schemeClr val="tx1"/>
                </a:solidFill>
                <a:latin typeface="Poppins Light" panose="00000400000000000000" pitchFamily="2" charset="0"/>
                <a:cs typeface="Poppins Light" panose="00000400000000000000" pitchFamily="2" charset="0"/>
              </a:rPr>
              <a:t>.</a:t>
            </a:r>
          </a:p>
        </p:txBody>
      </p:sp>
      <p:pic>
        <p:nvPicPr>
          <p:cNvPr id="24" name="Bild 8">
            <a:extLst>
              <a:ext uri="{FF2B5EF4-FFF2-40B4-BE49-F238E27FC236}">
                <a16:creationId xmlns:a16="http://schemas.microsoft.com/office/drawing/2014/main" id="{79C08E3D-0CA6-4F50-878D-F2B153F36A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82839" y="3155757"/>
            <a:ext cx="1213523" cy="273244"/>
          </a:xfrm>
          <a:prstGeom prst="rect">
            <a:avLst/>
          </a:prstGeom>
        </p:spPr>
      </p:pic>
    </p:spTree>
    <p:extLst>
      <p:ext uri="{BB962C8B-B14F-4D97-AF65-F5344CB8AC3E}">
        <p14:creationId xmlns:p14="http://schemas.microsoft.com/office/powerpoint/2010/main" val="28616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37C50C6F-A55B-4265-9B53-F0BBFEC84403}"/>
              </a:ext>
            </a:extLst>
          </p:cNvPr>
          <p:cNvSpPr/>
          <p:nvPr/>
        </p:nvSpPr>
        <p:spPr>
          <a:xfrm>
            <a:off x="6239942" y="1413714"/>
            <a:ext cx="5327999" cy="4536237"/>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11" name="Rectangle 10">
            <a:extLst>
              <a:ext uri="{FF2B5EF4-FFF2-40B4-BE49-F238E27FC236}">
                <a16:creationId xmlns:a16="http://schemas.microsoft.com/office/drawing/2014/main" id="{202CD2AA-FAB1-4828-945A-062855C00F59}"/>
              </a:ext>
            </a:extLst>
          </p:cNvPr>
          <p:cNvSpPr/>
          <p:nvPr/>
        </p:nvSpPr>
        <p:spPr>
          <a:xfrm>
            <a:off x="6311900" y="4385656"/>
            <a:ext cx="5184775" cy="14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FB6B348-D35A-4520-B95B-1DB09A012772}"/>
              </a:ext>
            </a:extLst>
          </p:cNvPr>
          <p:cNvSpPr/>
          <p:nvPr/>
        </p:nvSpPr>
        <p:spPr>
          <a:xfrm>
            <a:off x="623539" y="1413715"/>
            <a:ext cx="5327927" cy="4536236"/>
          </a:xfrm>
          <a:prstGeom prst="rect">
            <a:avLst/>
          </a:prstGeom>
          <a:solidFill>
            <a:srgbClr val="FBFA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mj-lt"/>
              </a:rPr>
              <a:t>&lt;</a:t>
            </a:r>
            <a:endParaRPr lang="en-GB">
              <a:latin typeface="+mj-lt"/>
            </a:endParaRPr>
          </a:p>
        </p:txBody>
      </p:sp>
      <p:sp>
        <p:nvSpPr>
          <p:cNvPr id="48" name="Rectangle 47">
            <a:extLst>
              <a:ext uri="{FF2B5EF4-FFF2-40B4-BE49-F238E27FC236}">
                <a16:creationId xmlns:a16="http://schemas.microsoft.com/office/drawing/2014/main" id="{802A6D2F-4150-4BD8-927F-849D942838D7}"/>
              </a:ext>
            </a:extLst>
          </p:cNvPr>
          <p:cNvSpPr/>
          <p:nvPr/>
        </p:nvSpPr>
        <p:spPr>
          <a:xfrm>
            <a:off x="706657" y="4403204"/>
            <a:ext cx="5173443" cy="1476000"/>
          </a:xfrm>
          <a:prstGeom prst="rect">
            <a:avLst/>
          </a:prstGeom>
          <a:solidFill>
            <a:schemeClr val="bg1"/>
          </a:solidFill>
          <a:ln>
            <a:noFill/>
          </a:ln>
          <a:effectLst>
            <a:outerShdw blurRad="50800" dist="38100" dir="2700000" algn="tl" rotWithShape="0">
              <a:prstClr val="black">
                <a:alpha val="15000"/>
              </a:prstClr>
            </a:outerShdw>
          </a:effectLst>
        </p:spPr>
        <p:style>
          <a:lnRef idx="0">
            <a:scrgbClr r="0" g="0" b="0"/>
          </a:lnRef>
          <a:fillRef idx="0">
            <a:scrgbClr r="0" g="0" b="0"/>
          </a:fillRef>
          <a:effectRef idx="0">
            <a:scrgbClr r="0" g="0" b="0"/>
          </a:effectRef>
          <a:fontRef idx="minor">
            <a:schemeClr val="lt1"/>
          </a:fontRef>
        </p:style>
        <p:txBody>
          <a:bodyPr tIns="29250" rtlCol="0" anchor="t"/>
          <a:lstStyle/>
          <a:p>
            <a:pPr marL="139299" indent="-139299">
              <a:spcBef>
                <a:spcPts val="325"/>
              </a:spcBef>
              <a:spcAft>
                <a:spcPts val="325"/>
              </a:spcAft>
              <a:buFont typeface="Wingdings" panose="05000000000000000000" pitchFamily="2" charset="2"/>
              <a:buChar char="§"/>
            </a:pPr>
            <a:endParaRPr lang="en-US" sz="975">
              <a:solidFill>
                <a:schemeClr val="tx1"/>
              </a:solidFill>
            </a:endParaRPr>
          </a:p>
        </p:txBody>
      </p:sp>
      <p:grpSp>
        <p:nvGrpSpPr>
          <p:cNvPr id="15" name="Group 14">
            <a:extLst>
              <a:ext uri="{FF2B5EF4-FFF2-40B4-BE49-F238E27FC236}">
                <a16:creationId xmlns:a16="http://schemas.microsoft.com/office/drawing/2014/main" id="{4F4D4E69-ECD7-4C26-B92F-483331759D92}"/>
              </a:ext>
            </a:extLst>
          </p:cNvPr>
          <p:cNvGrpSpPr/>
          <p:nvPr/>
        </p:nvGrpSpPr>
        <p:grpSpPr>
          <a:xfrm>
            <a:off x="695400" y="4401272"/>
            <a:ext cx="5184700" cy="1664441"/>
            <a:chOff x="634648" y="4401272"/>
            <a:chExt cx="5184700" cy="1664441"/>
          </a:xfrm>
        </p:grpSpPr>
        <p:sp>
          <p:nvSpPr>
            <p:cNvPr id="10" name="Rectangle 9">
              <a:extLst>
                <a:ext uri="{FF2B5EF4-FFF2-40B4-BE49-F238E27FC236}">
                  <a16:creationId xmlns:a16="http://schemas.microsoft.com/office/drawing/2014/main" id="{0CDD6770-CAB5-4724-BA45-35EC48F4776C}"/>
                </a:ext>
              </a:extLst>
            </p:cNvPr>
            <p:cNvSpPr/>
            <p:nvPr/>
          </p:nvSpPr>
          <p:spPr>
            <a:xfrm>
              <a:off x="634648" y="4401272"/>
              <a:ext cx="5184700" cy="1476000"/>
            </a:xfrm>
            <a:prstGeom prst="rect">
              <a:avLst/>
            </a:prstGeom>
            <a:solidFill>
              <a:schemeClr val="bg1">
                <a:alpha val="80000"/>
              </a:schemeClr>
            </a:solidFill>
            <a:ln>
              <a:noFill/>
            </a:ln>
            <a:effectLst/>
          </p:spPr>
          <p:style>
            <a:lnRef idx="0">
              <a:scrgbClr r="0" g="0" b="0"/>
            </a:lnRef>
            <a:fillRef idx="0">
              <a:scrgbClr r="0" g="0" b="0"/>
            </a:fillRef>
            <a:effectRef idx="0">
              <a:scrgbClr r="0" g="0" b="0"/>
            </a:effectRef>
            <a:fontRef idx="minor">
              <a:schemeClr val="lt1"/>
            </a:fontRef>
          </p:style>
          <p:txBody>
            <a:bodyPr tIns="29250" rtlCol="0" anchor="t"/>
            <a:lstStyle/>
            <a:p>
              <a:pPr marL="139299" indent="-139299">
                <a:spcBef>
                  <a:spcPts val="325"/>
                </a:spcBef>
                <a:spcAft>
                  <a:spcPts val="325"/>
                </a:spcAft>
                <a:buFont typeface="Wingdings" panose="05000000000000000000" pitchFamily="2" charset="2"/>
                <a:buChar char="§"/>
              </a:pPr>
              <a:endParaRPr lang="en-US" sz="975">
                <a:solidFill>
                  <a:schemeClr val="tx1"/>
                </a:solidFill>
              </a:endParaRPr>
            </a:p>
          </p:txBody>
        </p:sp>
        <p:sp>
          <p:nvSpPr>
            <p:cNvPr id="23" name="Rectangle 22">
              <a:extLst>
                <a:ext uri="{FF2B5EF4-FFF2-40B4-BE49-F238E27FC236}">
                  <a16:creationId xmlns:a16="http://schemas.microsoft.com/office/drawing/2014/main" id="{B0F6F07E-2A4F-4931-8CC2-F52DD2C9D274}"/>
                </a:ext>
              </a:extLst>
            </p:cNvPr>
            <p:cNvSpPr/>
            <p:nvPr/>
          </p:nvSpPr>
          <p:spPr>
            <a:xfrm>
              <a:off x="2866896" y="5373216"/>
              <a:ext cx="2951882" cy="692497"/>
            </a:xfrm>
            <a:prstGeom prst="rect">
              <a:avLst/>
            </a:prstGeom>
          </p:spPr>
          <p:txBody>
            <a:bodyPr wrap="square">
              <a:spAutoFit/>
            </a:bodyPr>
            <a:lstStyle/>
            <a:p>
              <a:pPr marL="0" lvl="1"/>
              <a:br>
                <a:rPr lang="sv-SE" sz="800"/>
              </a:br>
              <a:r>
                <a:rPr lang="en-US" sz="800"/>
                <a:t>Environmentally friendly driven shift from plastic to digital gift cards contributes to a more flexible product </a:t>
              </a:r>
              <a:br>
                <a:rPr lang="sv-SE" sz="800"/>
              </a:br>
              <a:endParaRPr lang="sv-SE" sz="800"/>
            </a:p>
            <a:p>
              <a:pPr marL="0" lvl="1"/>
              <a:endParaRPr lang="en-US" sz="700"/>
            </a:p>
          </p:txBody>
        </p:sp>
        <p:sp>
          <p:nvSpPr>
            <p:cNvPr id="31" name="Rectangle 30">
              <a:extLst>
                <a:ext uri="{FF2B5EF4-FFF2-40B4-BE49-F238E27FC236}">
                  <a16:creationId xmlns:a16="http://schemas.microsoft.com/office/drawing/2014/main" id="{A03413B0-6334-4CBA-8458-90908AD3EEB7}"/>
                </a:ext>
              </a:extLst>
            </p:cNvPr>
            <p:cNvSpPr/>
            <p:nvPr/>
          </p:nvSpPr>
          <p:spPr>
            <a:xfrm>
              <a:off x="2303637" y="5472136"/>
              <a:ext cx="563259" cy="333128"/>
            </a:xfrm>
            <a:prstGeom prst="rect">
              <a:avLst/>
            </a:prstGeom>
            <a:solidFill>
              <a:schemeClr val="accent4">
                <a:lumMod val="20000"/>
                <a:lumOff val="80000"/>
              </a:schemeClr>
            </a:solidFill>
            <a:ln>
              <a:noFill/>
            </a:ln>
            <a:effectLst>
              <a:reflection blurRad="6350" stA="52000" endA="300" endPos="35000" dir="5400000" sy="-100000" algn="bl" rotWithShape="0"/>
            </a:effectLst>
          </p:spPr>
          <p:style>
            <a:lnRef idx="1">
              <a:schemeClr val="accent1"/>
            </a:lnRef>
            <a:fillRef idx="1">
              <a:schemeClr val="accent1"/>
            </a:fillRef>
            <a:effectRef idx="0">
              <a:schemeClr val="accent1"/>
            </a:effectRef>
            <a:fontRef idx="minor">
              <a:schemeClr val="lt1"/>
            </a:fontRef>
          </p:style>
          <p:txBody>
            <a:bodyPr wrap="none" rtlCol="0" anchor="ctr"/>
            <a:lstStyle/>
            <a:p>
              <a:pPr algn="ctr"/>
              <a:endParaRPr lang="en-GB" sz="700"/>
            </a:p>
          </p:txBody>
        </p:sp>
        <p:grpSp>
          <p:nvGrpSpPr>
            <p:cNvPr id="13" name="Group 12">
              <a:extLst>
                <a:ext uri="{FF2B5EF4-FFF2-40B4-BE49-F238E27FC236}">
                  <a16:creationId xmlns:a16="http://schemas.microsoft.com/office/drawing/2014/main" id="{B973CB48-4A1B-4BB3-A343-559E9B577156}"/>
                </a:ext>
              </a:extLst>
            </p:cNvPr>
            <p:cNvGrpSpPr/>
            <p:nvPr/>
          </p:nvGrpSpPr>
          <p:grpSpPr>
            <a:xfrm>
              <a:off x="2290832" y="4509120"/>
              <a:ext cx="3527946" cy="461665"/>
              <a:chOff x="7062780" y="4540546"/>
              <a:chExt cx="3527946" cy="461665"/>
            </a:xfrm>
          </p:grpSpPr>
          <p:sp>
            <p:nvSpPr>
              <p:cNvPr id="21" name="Rectangle 20">
                <a:extLst>
                  <a:ext uri="{FF2B5EF4-FFF2-40B4-BE49-F238E27FC236}">
                    <a16:creationId xmlns:a16="http://schemas.microsoft.com/office/drawing/2014/main" id="{5E199B22-E750-4685-9396-252C460DA5EC}"/>
                  </a:ext>
                </a:extLst>
              </p:cNvPr>
              <p:cNvSpPr/>
              <p:nvPr/>
            </p:nvSpPr>
            <p:spPr>
              <a:xfrm>
                <a:off x="7638844" y="4540546"/>
                <a:ext cx="2951882" cy="461665"/>
              </a:xfrm>
              <a:prstGeom prst="rect">
                <a:avLst/>
              </a:prstGeom>
            </p:spPr>
            <p:txBody>
              <a:bodyPr wrap="square">
                <a:spAutoFit/>
              </a:bodyPr>
              <a:lstStyle/>
              <a:p>
                <a:r>
                  <a:rPr lang="en-US" sz="800"/>
                  <a:t>The expanding adoption of smartphones is expected to increase the gift card market by offering flexible payment methods for customers</a:t>
                </a:r>
              </a:p>
            </p:txBody>
          </p:sp>
          <p:sp>
            <p:nvSpPr>
              <p:cNvPr id="28" name="Google Shape;797;p75">
                <a:extLst>
                  <a:ext uri="{FF2B5EF4-FFF2-40B4-BE49-F238E27FC236}">
                    <a16:creationId xmlns:a16="http://schemas.microsoft.com/office/drawing/2014/main" id="{3431EFD7-F670-492F-9A08-0B6AAE0B138E}"/>
                  </a:ext>
                </a:extLst>
              </p:cNvPr>
              <p:cNvSpPr txBox="1"/>
              <p:nvPr/>
            </p:nvSpPr>
            <p:spPr>
              <a:xfrm>
                <a:off x="7062780" y="4570722"/>
                <a:ext cx="565200" cy="334800"/>
              </a:xfrm>
              <a:prstGeom prst="rect">
                <a:avLst/>
              </a:prstGeom>
              <a:solidFill>
                <a:schemeClr val="accent4">
                  <a:lumMod val="20000"/>
                  <a:lumOff val="80000"/>
                </a:schemeClr>
              </a:solidFill>
              <a:ln w="12700">
                <a:noFill/>
              </a:ln>
            </p:spPr>
            <p:txBody>
              <a:bodyPr spcFirstLastPara="1" wrap="square" lIns="0" tIns="99044" rIns="0" bIns="99044" anchor="ctr" anchorCtr="0">
                <a:noAutofit/>
              </a:bodyPr>
              <a:lstStyle/>
              <a:p>
                <a:pPr algn="ctr">
                  <a:buClr>
                    <a:srgbClr val="000000"/>
                  </a:buClr>
                  <a:buSzPts val="1200"/>
                </a:pPr>
                <a:endParaRPr sz="700" b="1">
                  <a:solidFill>
                    <a:srgbClr val="F59C00"/>
                  </a:solidFill>
                  <a:latin typeface="Nunito Sans"/>
                  <a:ea typeface="Nunito Sans"/>
                  <a:cs typeface="Nunito Sans"/>
                  <a:sym typeface="Nunito Sans"/>
                </a:endParaRPr>
              </a:p>
            </p:txBody>
          </p:sp>
        </p:grpSp>
        <p:grpSp>
          <p:nvGrpSpPr>
            <p:cNvPr id="14" name="Group 13">
              <a:extLst>
                <a:ext uri="{FF2B5EF4-FFF2-40B4-BE49-F238E27FC236}">
                  <a16:creationId xmlns:a16="http://schemas.microsoft.com/office/drawing/2014/main" id="{175137E9-63B1-44F0-8E35-A1C3004EB9F5}"/>
                </a:ext>
              </a:extLst>
            </p:cNvPr>
            <p:cNvGrpSpPr/>
            <p:nvPr/>
          </p:nvGrpSpPr>
          <p:grpSpPr>
            <a:xfrm>
              <a:off x="2303637" y="5013176"/>
              <a:ext cx="3515141" cy="338554"/>
              <a:chOff x="8224669" y="4771585"/>
              <a:chExt cx="3515141" cy="338554"/>
            </a:xfrm>
          </p:grpSpPr>
          <p:sp>
            <p:nvSpPr>
              <p:cNvPr id="22" name="Rectangle 21">
                <a:extLst>
                  <a:ext uri="{FF2B5EF4-FFF2-40B4-BE49-F238E27FC236}">
                    <a16:creationId xmlns:a16="http://schemas.microsoft.com/office/drawing/2014/main" id="{E133D46A-8220-442D-9641-C2B23BCE288B}"/>
                  </a:ext>
                </a:extLst>
              </p:cNvPr>
              <p:cNvSpPr/>
              <p:nvPr/>
            </p:nvSpPr>
            <p:spPr>
              <a:xfrm>
                <a:off x="8787928" y="4771585"/>
                <a:ext cx="2951882" cy="338554"/>
              </a:xfrm>
              <a:prstGeom prst="rect">
                <a:avLst/>
              </a:prstGeom>
            </p:spPr>
            <p:txBody>
              <a:bodyPr wrap="square">
                <a:spAutoFit/>
              </a:bodyPr>
              <a:lstStyle/>
              <a:p>
                <a:pPr marL="0" lvl="1"/>
                <a:r>
                  <a:rPr lang="en-US" sz="800"/>
                  <a:t>Modern technology has created ways for smartphone users to integrate everything in one convenient package</a:t>
                </a:r>
              </a:p>
            </p:txBody>
          </p:sp>
          <p:sp>
            <p:nvSpPr>
              <p:cNvPr id="29" name="Rectangle 28">
                <a:extLst>
                  <a:ext uri="{FF2B5EF4-FFF2-40B4-BE49-F238E27FC236}">
                    <a16:creationId xmlns:a16="http://schemas.microsoft.com/office/drawing/2014/main" id="{35414C8D-EBC5-477A-B122-530F361A00CD}"/>
                  </a:ext>
                </a:extLst>
              </p:cNvPr>
              <p:cNvSpPr/>
              <p:nvPr/>
            </p:nvSpPr>
            <p:spPr>
              <a:xfrm>
                <a:off x="8224669" y="4771585"/>
                <a:ext cx="563259" cy="333128"/>
              </a:xfrm>
              <a:prstGeom prst="rect">
                <a:avLst/>
              </a:prstGeom>
              <a:solidFill>
                <a:schemeClr val="accent4">
                  <a:lumMod val="20000"/>
                  <a:lumOff val="80000"/>
                </a:schemeClr>
              </a:solidFill>
              <a:ln>
                <a:noFill/>
              </a:ln>
              <a:effectLst>
                <a:reflection blurRad="6350" stA="52000" endA="300" endPos="35000" dir="5400000" sy="-100000" algn="bl" rotWithShape="0"/>
              </a:effectLst>
            </p:spPr>
            <p:style>
              <a:lnRef idx="1">
                <a:schemeClr val="accent1"/>
              </a:lnRef>
              <a:fillRef idx="1">
                <a:schemeClr val="accent1"/>
              </a:fillRef>
              <a:effectRef idx="0">
                <a:schemeClr val="accent1"/>
              </a:effectRef>
              <a:fontRef idx="minor">
                <a:schemeClr val="lt1"/>
              </a:fontRef>
            </p:style>
            <p:txBody>
              <a:bodyPr rtlCol="0" anchor="ctr"/>
              <a:lstStyle/>
              <a:p>
                <a:pPr algn="ctr"/>
                <a:endParaRPr lang="en-GB" sz="700"/>
              </a:p>
            </p:txBody>
          </p:sp>
        </p:grpSp>
      </p:grpSp>
      <p:sp>
        <p:nvSpPr>
          <p:cNvPr id="43" name="Rectangle 42">
            <a:extLst>
              <a:ext uri="{FF2B5EF4-FFF2-40B4-BE49-F238E27FC236}">
                <a16:creationId xmlns:a16="http://schemas.microsoft.com/office/drawing/2014/main" id="{5F84DC7A-943A-41BF-B0C0-AB66CB2AC0FE}"/>
              </a:ext>
            </a:extLst>
          </p:cNvPr>
          <p:cNvSpPr/>
          <p:nvPr/>
        </p:nvSpPr>
        <p:spPr>
          <a:xfrm>
            <a:off x="695325" y="1484313"/>
            <a:ext cx="5184205" cy="2841676"/>
          </a:xfrm>
          <a:prstGeom prst="rect">
            <a:avLst/>
          </a:prstGeom>
          <a:solidFill>
            <a:schemeClr val="bg1"/>
          </a:solidFill>
          <a:ln>
            <a:noFill/>
          </a:ln>
          <a:effectLst>
            <a:outerShdw blurRad="50800" dist="38100" dir="2700000" algn="tl" rotWithShape="0">
              <a:prstClr val="black">
                <a:alpha val="15000"/>
              </a:prstClr>
            </a:outerShdw>
          </a:effectLst>
        </p:spPr>
        <p:style>
          <a:lnRef idx="0">
            <a:scrgbClr r="0" g="0" b="0"/>
          </a:lnRef>
          <a:fillRef idx="0">
            <a:scrgbClr r="0" g="0" b="0"/>
          </a:fillRef>
          <a:effectRef idx="0">
            <a:scrgbClr r="0" g="0" b="0"/>
          </a:effectRef>
          <a:fontRef idx="minor">
            <a:schemeClr val="lt1"/>
          </a:fontRef>
        </p:style>
        <p:txBody>
          <a:bodyPr tIns="29250" rtlCol="0" anchor="t"/>
          <a:lstStyle/>
          <a:p>
            <a:pPr marL="139299" indent="-139299">
              <a:spcBef>
                <a:spcPts val="325"/>
              </a:spcBef>
              <a:spcAft>
                <a:spcPts val="325"/>
              </a:spcAft>
              <a:buFont typeface="Wingdings" panose="05000000000000000000" pitchFamily="2" charset="2"/>
              <a:buChar char="§"/>
            </a:pPr>
            <a:endParaRPr lang="en-US" sz="975">
              <a:solidFill>
                <a:schemeClr val="tx1"/>
              </a:solidFill>
            </a:endParaRPr>
          </a:p>
        </p:txBody>
      </p:sp>
      <p:graphicFrame>
        <p:nvGraphicFramePr>
          <p:cNvPr id="5" name="Chart 4">
            <a:extLst>
              <a:ext uri="{FF2B5EF4-FFF2-40B4-BE49-F238E27FC236}">
                <a16:creationId xmlns:a16="http://schemas.microsoft.com/office/drawing/2014/main" id="{6BA083FA-2631-4525-946A-40D2FBE0F2BE}"/>
              </a:ext>
            </a:extLst>
          </p:cNvPr>
          <p:cNvGraphicFramePr/>
          <p:nvPr/>
        </p:nvGraphicFramePr>
        <p:xfrm>
          <a:off x="695326" y="1480677"/>
          <a:ext cx="5184774" cy="2836136"/>
        </p:xfrm>
        <a:graphic>
          <a:graphicData uri="http://schemas.openxmlformats.org/drawingml/2006/chart">
            <c:chart xmlns:c="http://schemas.openxmlformats.org/drawingml/2006/chart" xmlns:r="http://schemas.openxmlformats.org/officeDocument/2006/relationships" r:id="rId3"/>
          </a:graphicData>
        </a:graphic>
      </p:graphicFrame>
      <p:sp>
        <p:nvSpPr>
          <p:cNvPr id="122" name="Rubrik 3">
            <a:extLst>
              <a:ext uri="{FF2B5EF4-FFF2-40B4-BE49-F238E27FC236}">
                <a16:creationId xmlns:a16="http://schemas.microsoft.com/office/drawing/2014/main" id="{D1287FAA-391C-F44C-A299-D79FEBF31824}"/>
              </a:ext>
            </a:extLst>
          </p:cNvPr>
          <p:cNvSpPr txBox="1">
            <a:spLocks/>
          </p:cNvSpPr>
          <p:nvPr/>
        </p:nvSpPr>
        <p:spPr>
          <a:xfrm>
            <a:off x="623888" y="90075"/>
            <a:ext cx="10850897" cy="7965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Trebuchet MS" panose="020B0703020202090204" pitchFamily="34" charset="0"/>
                <a:ea typeface="+mj-ea"/>
                <a:cs typeface="Futura Medium" panose="020B0602020204020303" pitchFamily="34" charset="-79"/>
              </a:defRPr>
            </a:lvl1pPr>
          </a:lstStyle>
          <a:p>
            <a:r>
              <a:rPr lang="en-GB" cap="all">
                <a:solidFill>
                  <a:srgbClr val="353535"/>
                </a:solidFill>
              </a:rPr>
              <a:t>EXPOSED TO MASSIVE GLOBAL MARKETS</a:t>
            </a:r>
          </a:p>
        </p:txBody>
      </p:sp>
      <p:sp>
        <p:nvSpPr>
          <p:cNvPr id="49" name="Rectangle 48">
            <a:extLst>
              <a:ext uri="{FF2B5EF4-FFF2-40B4-BE49-F238E27FC236}">
                <a16:creationId xmlns:a16="http://schemas.microsoft.com/office/drawing/2014/main" id="{F447A270-6DB8-43A7-9C3F-FD8B6C0BFFB4}"/>
              </a:ext>
            </a:extLst>
          </p:cNvPr>
          <p:cNvSpPr/>
          <p:nvPr/>
        </p:nvSpPr>
        <p:spPr>
          <a:xfrm>
            <a:off x="623888" y="6025975"/>
            <a:ext cx="9358774" cy="360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36000" rtlCol="0" anchor="b"/>
          <a:lstStyle/>
          <a:p>
            <a:pPr>
              <a:lnSpc>
                <a:spcPct val="105000"/>
              </a:lnSpc>
              <a:spcAft>
                <a:spcPts val="200"/>
              </a:spcAft>
            </a:pPr>
            <a:r>
              <a:rPr lang="en-GB" sz="750" b="1">
                <a:solidFill>
                  <a:schemeClr val="tx1"/>
                </a:solidFill>
                <a:latin typeface="Poppins" panose="00000500000000000000" pitchFamily="2" charset="0"/>
                <a:cs typeface="Poppins" panose="00000500000000000000" pitchFamily="2" charset="0"/>
              </a:rPr>
              <a:t>Source:</a:t>
            </a:r>
            <a:r>
              <a:rPr lang="en-GB" sz="750">
                <a:solidFill>
                  <a:schemeClr val="tx1"/>
                </a:solidFill>
                <a:latin typeface="Poppins Light" panose="00000400000000000000" pitchFamily="2" charset="0"/>
                <a:cs typeface="Poppins Light" panose="00000400000000000000" pitchFamily="2" charset="0"/>
              </a:rPr>
              <a:t> </a:t>
            </a:r>
            <a:r>
              <a:rPr lang="en-GB" sz="750" err="1">
                <a:solidFill>
                  <a:schemeClr val="tx1"/>
                </a:solidFill>
                <a:latin typeface="Poppins Light" panose="00000400000000000000" pitchFamily="2" charset="0"/>
                <a:cs typeface="Poppins Light" panose="00000400000000000000" pitchFamily="2" charset="0"/>
              </a:rPr>
              <a:t>alliedmarketresearch</a:t>
            </a:r>
            <a:r>
              <a:rPr lang="en-GB" sz="750">
                <a:solidFill>
                  <a:schemeClr val="tx1"/>
                </a:solidFill>
                <a:latin typeface="Poppins Light" panose="00000400000000000000" pitchFamily="2" charset="0"/>
                <a:cs typeface="Poppins Light" panose="00000400000000000000" pitchFamily="2" charset="0"/>
              </a:rPr>
              <a:t>, </a:t>
            </a:r>
            <a:r>
              <a:rPr lang="en-GB" sz="750" err="1">
                <a:solidFill>
                  <a:schemeClr val="tx1"/>
                </a:solidFill>
                <a:latin typeface="Poppins Light" panose="00000400000000000000" pitchFamily="2" charset="0"/>
                <a:cs typeface="Poppins Light" panose="00000400000000000000" pitchFamily="2" charset="0"/>
              </a:rPr>
              <a:t>Beroenic</a:t>
            </a:r>
            <a:endParaRPr lang="en-GB" sz="750" b="1">
              <a:solidFill>
                <a:schemeClr val="tx1"/>
              </a:solidFill>
              <a:highlight>
                <a:srgbClr val="FFFF00"/>
              </a:highlight>
              <a:latin typeface="Poppins Light" panose="00000400000000000000" pitchFamily="2" charset="0"/>
              <a:cs typeface="Poppins Light" panose="00000400000000000000" pitchFamily="2" charset="0"/>
            </a:endParaRPr>
          </a:p>
        </p:txBody>
      </p:sp>
      <p:sp>
        <p:nvSpPr>
          <p:cNvPr id="61" name="Rectangle 60">
            <a:extLst>
              <a:ext uri="{FF2B5EF4-FFF2-40B4-BE49-F238E27FC236}">
                <a16:creationId xmlns:a16="http://schemas.microsoft.com/office/drawing/2014/main" id="{56CD5EF6-4409-481F-BB18-B01A507AADBE}"/>
              </a:ext>
            </a:extLst>
          </p:cNvPr>
          <p:cNvSpPr/>
          <p:nvPr/>
        </p:nvSpPr>
        <p:spPr>
          <a:xfrm>
            <a:off x="6242056" y="1129756"/>
            <a:ext cx="5326058"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DIGITAL LOYALTY PROGRAM GROWTH UNDERPINNED BY DIGITAL TRANSITION</a:t>
            </a:r>
          </a:p>
        </p:txBody>
      </p:sp>
      <p:cxnSp>
        <p:nvCxnSpPr>
          <p:cNvPr id="3" name="Straight Arrow Connector 2">
            <a:extLst>
              <a:ext uri="{FF2B5EF4-FFF2-40B4-BE49-F238E27FC236}">
                <a16:creationId xmlns:a16="http://schemas.microsoft.com/office/drawing/2014/main" id="{6E936FB1-76F8-4E18-A6D1-E20C88AABC95}"/>
              </a:ext>
            </a:extLst>
          </p:cNvPr>
          <p:cNvCxnSpPr>
            <a:cxnSpLocks/>
          </p:cNvCxnSpPr>
          <p:nvPr/>
        </p:nvCxnSpPr>
        <p:spPr>
          <a:xfrm flipV="1">
            <a:off x="1127448" y="1700808"/>
            <a:ext cx="4320480" cy="1257186"/>
          </a:xfrm>
          <a:prstGeom prst="straightConnector1">
            <a:avLst/>
          </a:prstGeom>
          <a:ln w="15875">
            <a:solidFill>
              <a:srgbClr val="F59C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AFAC02-D683-4DDA-BAD5-2ED731723386}"/>
              </a:ext>
            </a:extLst>
          </p:cNvPr>
          <p:cNvSpPr txBox="1"/>
          <p:nvPr/>
        </p:nvSpPr>
        <p:spPr>
          <a:xfrm>
            <a:off x="2838849" y="2129346"/>
            <a:ext cx="936104" cy="400110"/>
          </a:xfrm>
          <a:prstGeom prst="rect">
            <a:avLst/>
          </a:prstGeom>
          <a:solidFill>
            <a:schemeClr val="bg1"/>
          </a:solidFill>
        </p:spPr>
        <p:txBody>
          <a:bodyPr wrap="square" rtlCol="0">
            <a:spAutoFit/>
          </a:bodyPr>
          <a:lstStyle/>
          <a:p>
            <a:pPr algn="ctr"/>
            <a:r>
              <a:rPr lang="sv-SE" sz="1000"/>
              <a:t>CAGR 16.2% 2020-2027E</a:t>
            </a:r>
          </a:p>
        </p:txBody>
      </p:sp>
      <p:sp>
        <p:nvSpPr>
          <p:cNvPr id="12" name="TextBox 11">
            <a:extLst>
              <a:ext uri="{FF2B5EF4-FFF2-40B4-BE49-F238E27FC236}">
                <a16:creationId xmlns:a16="http://schemas.microsoft.com/office/drawing/2014/main" id="{B24D3316-4A87-414B-871C-6DDD75AF8565}"/>
              </a:ext>
            </a:extLst>
          </p:cNvPr>
          <p:cNvSpPr txBox="1"/>
          <p:nvPr/>
        </p:nvSpPr>
        <p:spPr>
          <a:xfrm>
            <a:off x="768782" y="1556792"/>
            <a:ext cx="2518906" cy="246221"/>
          </a:xfrm>
          <a:prstGeom prst="rect">
            <a:avLst/>
          </a:prstGeom>
          <a:noFill/>
        </p:spPr>
        <p:txBody>
          <a:bodyPr wrap="square" rtlCol="0">
            <a:spAutoFit/>
          </a:bodyPr>
          <a:lstStyle/>
          <a:p>
            <a:r>
              <a:rPr lang="sv-SE" sz="1000"/>
              <a:t>Global Gift </a:t>
            </a:r>
            <a:r>
              <a:rPr lang="sv-SE" sz="1000" err="1"/>
              <a:t>Card</a:t>
            </a:r>
            <a:r>
              <a:rPr lang="sv-SE" sz="1000"/>
              <a:t> Market in billion USD</a:t>
            </a:r>
          </a:p>
        </p:txBody>
      </p:sp>
      <p:sp>
        <p:nvSpPr>
          <p:cNvPr id="45" name="Rectangle 44">
            <a:extLst>
              <a:ext uri="{FF2B5EF4-FFF2-40B4-BE49-F238E27FC236}">
                <a16:creationId xmlns:a16="http://schemas.microsoft.com/office/drawing/2014/main" id="{A5571C23-DBDF-45F0-8BA0-56EF23FD7EC8}"/>
              </a:ext>
            </a:extLst>
          </p:cNvPr>
          <p:cNvSpPr/>
          <p:nvPr/>
        </p:nvSpPr>
        <p:spPr>
          <a:xfrm>
            <a:off x="6310203" y="1468206"/>
            <a:ext cx="5186471" cy="2841676"/>
          </a:xfrm>
          <a:prstGeom prst="rect">
            <a:avLst/>
          </a:prstGeom>
          <a:solidFill>
            <a:schemeClr val="bg1"/>
          </a:solidFill>
          <a:ln>
            <a:noFill/>
          </a:ln>
          <a:effectLst>
            <a:outerShdw blurRad="50800" dist="38100" dir="2700000" algn="tl" rotWithShape="0">
              <a:prstClr val="black">
                <a:alpha val="15000"/>
              </a:prstClr>
            </a:outerShdw>
          </a:effectLst>
        </p:spPr>
        <p:style>
          <a:lnRef idx="0">
            <a:scrgbClr r="0" g="0" b="0"/>
          </a:lnRef>
          <a:fillRef idx="0">
            <a:scrgbClr r="0" g="0" b="0"/>
          </a:fillRef>
          <a:effectRef idx="0">
            <a:scrgbClr r="0" g="0" b="0"/>
          </a:effectRef>
          <a:fontRef idx="minor">
            <a:schemeClr val="lt1"/>
          </a:fontRef>
        </p:style>
        <p:txBody>
          <a:bodyPr tIns="29250" rtlCol="0" anchor="t"/>
          <a:lstStyle/>
          <a:p>
            <a:pPr marL="139299" indent="-139299">
              <a:spcBef>
                <a:spcPts val="325"/>
              </a:spcBef>
              <a:spcAft>
                <a:spcPts val="325"/>
              </a:spcAft>
              <a:buFont typeface="Wingdings" panose="05000000000000000000" pitchFamily="2" charset="2"/>
              <a:buChar char="§"/>
            </a:pPr>
            <a:endParaRPr lang="en-US" sz="975">
              <a:solidFill>
                <a:schemeClr val="tx1"/>
              </a:solidFill>
            </a:endParaRPr>
          </a:p>
        </p:txBody>
      </p:sp>
      <p:pic>
        <p:nvPicPr>
          <p:cNvPr id="1026" name="Picture 2" descr="Available at Amazon! | Robbo">
            <a:extLst>
              <a:ext uri="{FF2B5EF4-FFF2-40B4-BE49-F238E27FC236}">
                <a16:creationId xmlns:a16="http://schemas.microsoft.com/office/drawing/2014/main" id="{04485349-6D7E-44BF-8B69-66BA0C035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5441672"/>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Express – Wikipedia">
            <a:extLst>
              <a:ext uri="{FF2B5EF4-FFF2-40B4-BE49-F238E27FC236}">
                <a16:creationId xmlns:a16="http://schemas.microsoft.com/office/drawing/2014/main" id="{F0260D4D-94F6-4903-88D5-2A04030AD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450912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ackhawk Network Acquires Germany-Based Prepaid Leader Retailo as Part of  Ongoing International Expansion Strategy | Endeavour Vision">
            <a:extLst>
              <a:ext uri="{FF2B5EF4-FFF2-40B4-BE49-F238E27FC236}">
                <a16:creationId xmlns:a16="http://schemas.microsoft.com/office/drawing/2014/main" id="{B98E9B8B-C2C5-47A7-AA59-BBC0D350ACF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5517272"/>
            <a:ext cx="56376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ypal-logo - Wisdom Drops">
            <a:extLst>
              <a:ext uri="{FF2B5EF4-FFF2-40B4-BE49-F238E27FC236}">
                <a16:creationId xmlns:a16="http://schemas.microsoft.com/office/drawing/2014/main" id="{79886C83-1722-4A52-899B-D657D7EF193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848" y="4965126"/>
            <a:ext cx="1233704" cy="4791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3729398+Walmart logo | CASA of Yellowstone">
            <a:extLst>
              <a:ext uri="{FF2B5EF4-FFF2-40B4-BE49-F238E27FC236}">
                <a16:creationId xmlns:a16="http://schemas.microsoft.com/office/drawing/2014/main" id="{550700A3-4CC0-40DD-815A-E2AED85ABDE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9496" y="4505971"/>
            <a:ext cx="5764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Smart Phone">
            <a:extLst>
              <a:ext uri="{FF2B5EF4-FFF2-40B4-BE49-F238E27FC236}">
                <a16:creationId xmlns:a16="http://schemas.microsoft.com/office/drawing/2014/main" id="{7FD98281-0826-43F0-A482-8F92D9542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00340" y="4558591"/>
            <a:ext cx="291356" cy="291356"/>
          </a:xfrm>
          <a:prstGeom prst="rect">
            <a:avLst/>
          </a:prstGeom>
        </p:spPr>
      </p:pic>
      <p:pic>
        <p:nvPicPr>
          <p:cNvPr id="9" name="Graphic 8" descr="Open hand with plant">
            <a:extLst>
              <a:ext uri="{FF2B5EF4-FFF2-40B4-BE49-F238E27FC236}">
                <a16:creationId xmlns:a16="http://schemas.microsoft.com/office/drawing/2014/main" id="{DBE8A98A-B6A6-4BF8-9EF0-90C399AD1F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92276" y="5517232"/>
            <a:ext cx="291356" cy="291356"/>
          </a:xfrm>
          <a:prstGeom prst="rect">
            <a:avLst/>
          </a:prstGeom>
        </p:spPr>
      </p:pic>
      <p:pic>
        <p:nvPicPr>
          <p:cNvPr id="16" name="Graphic 15" descr="Upward trend">
            <a:extLst>
              <a:ext uri="{FF2B5EF4-FFF2-40B4-BE49-F238E27FC236}">
                <a16:creationId xmlns:a16="http://schemas.microsoft.com/office/drawing/2014/main" id="{02AE9C7B-5A77-4DD7-AC39-3B4EA170FD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92276" y="5013176"/>
            <a:ext cx="291356" cy="291356"/>
          </a:xfrm>
          <a:prstGeom prst="rect">
            <a:avLst/>
          </a:prstGeom>
        </p:spPr>
      </p:pic>
      <p:graphicFrame>
        <p:nvGraphicFramePr>
          <p:cNvPr id="51" name="Chart 50">
            <a:extLst>
              <a:ext uri="{FF2B5EF4-FFF2-40B4-BE49-F238E27FC236}">
                <a16:creationId xmlns:a16="http://schemas.microsoft.com/office/drawing/2014/main" id="{414849E0-11A8-41C1-9C11-B61EF73D8E93}"/>
              </a:ext>
            </a:extLst>
          </p:cNvPr>
          <p:cNvGraphicFramePr/>
          <p:nvPr/>
        </p:nvGraphicFramePr>
        <p:xfrm>
          <a:off x="6311900" y="1475136"/>
          <a:ext cx="5184775" cy="2841676"/>
        </p:xfrm>
        <a:graphic>
          <a:graphicData uri="http://schemas.openxmlformats.org/drawingml/2006/chart">
            <c:chart xmlns:c="http://schemas.openxmlformats.org/drawingml/2006/chart" xmlns:r="http://schemas.openxmlformats.org/officeDocument/2006/relationships" r:id="rId15"/>
          </a:graphicData>
        </a:graphic>
      </p:graphicFrame>
      <p:cxnSp>
        <p:nvCxnSpPr>
          <p:cNvPr id="52" name="Straight Arrow Connector 51">
            <a:extLst>
              <a:ext uri="{FF2B5EF4-FFF2-40B4-BE49-F238E27FC236}">
                <a16:creationId xmlns:a16="http://schemas.microsoft.com/office/drawing/2014/main" id="{ED6265AC-4BBD-47EA-BD37-566D61116CDA}"/>
              </a:ext>
            </a:extLst>
          </p:cNvPr>
          <p:cNvCxnSpPr>
            <a:cxnSpLocks/>
          </p:cNvCxnSpPr>
          <p:nvPr/>
        </p:nvCxnSpPr>
        <p:spPr>
          <a:xfrm flipV="1">
            <a:off x="6888088" y="1673976"/>
            <a:ext cx="3960440" cy="1074705"/>
          </a:xfrm>
          <a:prstGeom prst="straightConnector1">
            <a:avLst/>
          </a:prstGeom>
          <a:ln w="15875">
            <a:solidFill>
              <a:srgbClr val="F59C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7FCDEAC-E37B-47F0-827F-1FED513E3AC1}"/>
              </a:ext>
            </a:extLst>
          </p:cNvPr>
          <p:cNvSpPr txBox="1"/>
          <p:nvPr/>
        </p:nvSpPr>
        <p:spPr>
          <a:xfrm>
            <a:off x="8436297" y="2003894"/>
            <a:ext cx="936104" cy="400110"/>
          </a:xfrm>
          <a:prstGeom prst="rect">
            <a:avLst/>
          </a:prstGeom>
          <a:solidFill>
            <a:schemeClr val="bg1"/>
          </a:solidFill>
        </p:spPr>
        <p:txBody>
          <a:bodyPr wrap="square" rtlCol="0">
            <a:spAutoFit/>
          </a:bodyPr>
          <a:lstStyle/>
          <a:p>
            <a:pPr algn="ctr"/>
            <a:r>
              <a:rPr lang="sv-SE" sz="1000"/>
              <a:t>CAGR ~5% 2018-2022E</a:t>
            </a:r>
          </a:p>
        </p:txBody>
      </p:sp>
      <p:sp>
        <p:nvSpPr>
          <p:cNvPr id="55" name="Rectangle 54">
            <a:extLst>
              <a:ext uri="{FF2B5EF4-FFF2-40B4-BE49-F238E27FC236}">
                <a16:creationId xmlns:a16="http://schemas.microsoft.com/office/drawing/2014/main" id="{DC615BF6-2D32-49A5-A61D-03E817833730}"/>
              </a:ext>
            </a:extLst>
          </p:cNvPr>
          <p:cNvSpPr/>
          <p:nvPr/>
        </p:nvSpPr>
        <p:spPr>
          <a:xfrm>
            <a:off x="7254451" y="5432484"/>
            <a:ext cx="4242224" cy="338554"/>
          </a:xfrm>
          <a:prstGeom prst="rect">
            <a:avLst/>
          </a:prstGeom>
        </p:spPr>
        <p:txBody>
          <a:bodyPr wrap="square">
            <a:spAutoFit/>
          </a:bodyPr>
          <a:lstStyle/>
          <a:p>
            <a:r>
              <a:rPr lang="en-US" sz="800"/>
              <a:t>Growth in online buying culture and high adoption of smartphones has raised the need for a digital loyalty program strategy</a:t>
            </a:r>
            <a:endParaRPr lang="en-US" sz="700"/>
          </a:p>
        </p:txBody>
      </p:sp>
      <p:sp>
        <p:nvSpPr>
          <p:cNvPr id="56" name="Rectangle 55">
            <a:extLst>
              <a:ext uri="{FF2B5EF4-FFF2-40B4-BE49-F238E27FC236}">
                <a16:creationId xmlns:a16="http://schemas.microsoft.com/office/drawing/2014/main" id="{E46C8202-84F6-41B5-8689-6CC73F67E20D}"/>
              </a:ext>
            </a:extLst>
          </p:cNvPr>
          <p:cNvSpPr/>
          <p:nvPr/>
        </p:nvSpPr>
        <p:spPr>
          <a:xfrm>
            <a:off x="7255373" y="4489360"/>
            <a:ext cx="4228361" cy="338554"/>
          </a:xfrm>
          <a:prstGeom prst="rect">
            <a:avLst/>
          </a:prstGeom>
        </p:spPr>
        <p:txBody>
          <a:bodyPr wrap="square">
            <a:spAutoFit/>
          </a:bodyPr>
          <a:lstStyle/>
          <a:p>
            <a:r>
              <a:rPr lang="en-US" sz="800"/>
              <a:t>Outsourcing the reward program comes with strong cost benefits related to expensive technology platform</a:t>
            </a:r>
          </a:p>
        </p:txBody>
      </p:sp>
      <p:sp>
        <p:nvSpPr>
          <p:cNvPr id="57" name="Rectangle 56">
            <a:extLst>
              <a:ext uri="{FF2B5EF4-FFF2-40B4-BE49-F238E27FC236}">
                <a16:creationId xmlns:a16="http://schemas.microsoft.com/office/drawing/2014/main" id="{D6154C5F-B8C6-4D33-BC38-CBFBE692161B}"/>
              </a:ext>
            </a:extLst>
          </p:cNvPr>
          <p:cNvSpPr/>
          <p:nvPr/>
        </p:nvSpPr>
        <p:spPr>
          <a:xfrm>
            <a:off x="7255373" y="4967044"/>
            <a:ext cx="4228361" cy="338554"/>
          </a:xfrm>
          <a:prstGeom prst="rect">
            <a:avLst/>
          </a:prstGeom>
        </p:spPr>
        <p:txBody>
          <a:bodyPr wrap="square">
            <a:spAutoFit/>
          </a:bodyPr>
          <a:lstStyle/>
          <a:p>
            <a:r>
              <a:rPr lang="en-US" sz="800"/>
              <a:t>The growing footprint of the adoption of loyalty program strategy by buyers indicate the willingness of both the supplier and buyers to partner on a global scale</a:t>
            </a:r>
          </a:p>
        </p:txBody>
      </p:sp>
      <p:sp>
        <p:nvSpPr>
          <p:cNvPr id="58" name="Rectangle 57">
            <a:extLst>
              <a:ext uri="{FF2B5EF4-FFF2-40B4-BE49-F238E27FC236}">
                <a16:creationId xmlns:a16="http://schemas.microsoft.com/office/drawing/2014/main" id="{BA577CCA-46EB-4E5D-8065-D2741E68BC5F}"/>
              </a:ext>
            </a:extLst>
          </p:cNvPr>
          <p:cNvSpPr/>
          <p:nvPr/>
        </p:nvSpPr>
        <p:spPr>
          <a:xfrm>
            <a:off x="6612990" y="5449052"/>
            <a:ext cx="563259" cy="333128"/>
          </a:xfrm>
          <a:prstGeom prst="rect">
            <a:avLst/>
          </a:prstGeom>
          <a:solidFill>
            <a:schemeClr val="accent4">
              <a:lumMod val="20000"/>
              <a:lumOff val="80000"/>
            </a:schemeClr>
          </a:solidFill>
          <a:ln>
            <a:noFill/>
          </a:ln>
          <a:effectLst>
            <a:reflection blurRad="6350" stA="52000" endA="300" endPos="35000" dir="5400000" sy="-100000" algn="bl" rotWithShape="0"/>
          </a:effectLst>
        </p:spPr>
        <p:style>
          <a:lnRef idx="1">
            <a:schemeClr val="accent1"/>
          </a:lnRef>
          <a:fillRef idx="1">
            <a:schemeClr val="accent1"/>
          </a:fillRef>
          <a:effectRef idx="0">
            <a:schemeClr val="accent1"/>
          </a:effectRef>
          <a:fontRef idx="minor">
            <a:schemeClr val="lt1"/>
          </a:fontRef>
        </p:style>
        <p:txBody>
          <a:bodyPr wrap="none" rtlCol="0" anchor="ctr"/>
          <a:lstStyle/>
          <a:p>
            <a:pPr algn="ctr"/>
            <a:endParaRPr lang="en-GB" sz="700"/>
          </a:p>
        </p:txBody>
      </p:sp>
      <p:sp>
        <p:nvSpPr>
          <p:cNvPr id="59" name="Google Shape;797;p75">
            <a:extLst>
              <a:ext uri="{FF2B5EF4-FFF2-40B4-BE49-F238E27FC236}">
                <a16:creationId xmlns:a16="http://schemas.microsoft.com/office/drawing/2014/main" id="{86349CA4-9134-44A4-AEFD-1EF1E8027C84}"/>
              </a:ext>
            </a:extLst>
          </p:cNvPr>
          <p:cNvSpPr txBox="1"/>
          <p:nvPr/>
        </p:nvSpPr>
        <p:spPr>
          <a:xfrm>
            <a:off x="6600185" y="4498050"/>
            <a:ext cx="565200" cy="334800"/>
          </a:xfrm>
          <a:prstGeom prst="rect">
            <a:avLst/>
          </a:prstGeom>
          <a:solidFill>
            <a:schemeClr val="accent4">
              <a:lumMod val="20000"/>
              <a:lumOff val="80000"/>
            </a:schemeClr>
          </a:solidFill>
          <a:ln w="12700">
            <a:noFill/>
          </a:ln>
        </p:spPr>
        <p:txBody>
          <a:bodyPr spcFirstLastPara="1" wrap="square" lIns="0" tIns="99044" rIns="0" bIns="99044" anchor="ctr" anchorCtr="0">
            <a:noAutofit/>
          </a:bodyPr>
          <a:lstStyle/>
          <a:p>
            <a:pPr algn="ctr">
              <a:buClr>
                <a:srgbClr val="000000"/>
              </a:buClr>
              <a:buSzPts val="1200"/>
            </a:pPr>
            <a:endParaRPr sz="700" b="1">
              <a:solidFill>
                <a:srgbClr val="F59C00"/>
              </a:solidFill>
              <a:latin typeface="Nunito Sans"/>
              <a:ea typeface="Nunito Sans"/>
              <a:cs typeface="Nunito Sans"/>
              <a:sym typeface="Nunito Sans"/>
            </a:endParaRPr>
          </a:p>
        </p:txBody>
      </p:sp>
      <p:sp>
        <p:nvSpPr>
          <p:cNvPr id="62" name="Rectangle 61">
            <a:extLst>
              <a:ext uri="{FF2B5EF4-FFF2-40B4-BE49-F238E27FC236}">
                <a16:creationId xmlns:a16="http://schemas.microsoft.com/office/drawing/2014/main" id="{C903CFC7-19EA-4E6B-B8AE-92E5811D366F}"/>
              </a:ext>
            </a:extLst>
          </p:cNvPr>
          <p:cNvSpPr/>
          <p:nvPr/>
        </p:nvSpPr>
        <p:spPr>
          <a:xfrm>
            <a:off x="6612990" y="4971930"/>
            <a:ext cx="563259" cy="333128"/>
          </a:xfrm>
          <a:prstGeom prst="rect">
            <a:avLst/>
          </a:prstGeom>
          <a:solidFill>
            <a:schemeClr val="accent4">
              <a:lumMod val="20000"/>
              <a:lumOff val="80000"/>
            </a:schemeClr>
          </a:solidFill>
          <a:ln>
            <a:noFill/>
          </a:ln>
          <a:effectLst>
            <a:reflection blurRad="6350" stA="52000" endA="300" endPos="35000" dir="5400000" sy="-100000" algn="bl" rotWithShape="0"/>
          </a:effectLst>
        </p:spPr>
        <p:style>
          <a:lnRef idx="1">
            <a:schemeClr val="accent1"/>
          </a:lnRef>
          <a:fillRef idx="1">
            <a:schemeClr val="accent1"/>
          </a:fillRef>
          <a:effectRef idx="0">
            <a:schemeClr val="accent1"/>
          </a:effectRef>
          <a:fontRef idx="minor">
            <a:schemeClr val="lt1"/>
          </a:fontRef>
        </p:style>
        <p:txBody>
          <a:bodyPr rtlCol="0" anchor="ctr"/>
          <a:lstStyle/>
          <a:p>
            <a:pPr algn="ctr"/>
            <a:endParaRPr lang="en-GB" sz="700"/>
          </a:p>
        </p:txBody>
      </p:sp>
      <p:pic>
        <p:nvPicPr>
          <p:cNvPr id="25" name="Graphic 24" descr="Piggy Bank">
            <a:extLst>
              <a:ext uri="{FF2B5EF4-FFF2-40B4-BE49-F238E27FC236}">
                <a16:creationId xmlns:a16="http://schemas.microsoft.com/office/drawing/2014/main" id="{3A37423C-1DDC-454F-9780-9671353402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90173" y="4450940"/>
            <a:ext cx="387795" cy="387795"/>
          </a:xfrm>
          <a:prstGeom prst="rect">
            <a:avLst/>
          </a:prstGeom>
        </p:spPr>
      </p:pic>
      <p:pic>
        <p:nvPicPr>
          <p:cNvPr id="33" name="Graphic 32" descr="Handshake">
            <a:extLst>
              <a:ext uri="{FF2B5EF4-FFF2-40B4-BE49-F238E27FC236}">
                <a16:creationId xmlns:a16="http://schemas.microsoft.com/office/drawing/2014/main" id="{A5C23B07-61CF-49DA-8981-34433B096C2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90173" y="4946135"/>
            <a:ext cx="387795" cy="387795"/>
          </a:xfrm>
          <a:prstGeom prst="rect">
            <a:avLst/>
          </a:prstGeom>
        </p:spPr>
      </p:pic>
      <p:pic>
        <p:nvPicPr>
          <p:cNvPr id="36" name="Graphic 35" descr="Gauge">
            <a:extLst>
              <a:ext uri="{FF2B5EF4-FFF2-40B4-BE49-F238E27FC236}">
                <a16:creationId xmlns:a16="http://schemas.microsoft.com/office/drawing/2014/main" id="{BF992F6C-A14D-410E-BDD7-2EBF071F2B7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696302" y="5427080"/>
            <a:ext cx="387795" cy="387795"/>
          </a:xfrm>
          <a:prstGeom prst="rect">
            <a:avLst/>
          </a:prstGeom>
        </p:spPr>
      </p:pic>
      <p:sp>
        <p:nvSpPr>
          <p:cNvPr id="60" name="Rectangle 59">
            <a:extLst>
              <a:ext uri="{FF2B5EF4-FFF2-40B4-BE49-F238E27FC236}">
                <a16:creationId xmlns:a16="http://schemas.microsoft.com/office/drawing/2014/main" id="{5F202E89-B513-48C1-ABF1-1AA28C027A46}"/>
              </a:ext>
            </a:extLst>
          </p:cNvPr>
          <p:cNvSpPr/>
          <p:nvPr/>
        </p:nvSpPr>
        <p:spPr>
          <a:xfrm>
            <a:off x="642938" y="1129756"/>
            <a:ext cx="5327926" cy="252000"/>
          </a:xfrm>
          <a:prstGeom prst="rect">
            <a:avLst/>
          </a:prstGeom>
          <a:noFill/>
          <a:ln w="38100">
            <a:gradFill>
              <a:gsLst>
                <a:gs pos="0">
                  <a:schemeClr val="bg1"/>
                </a:gs>
                <a:gs pos="97000">
                  <a:schemeClr val="bg1"/>
                </a:gs>
                <a:gs pos="100000">
                  <a:srgbClr val="F59C00"/>
                </a:gs>
                <a:gs pos="100000">
                  <a:srgbClr val="063D46"/>
                </a:gs>
                <a:gs pos="100000">
                  <a:srgbClr val="FFFFFF"/>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 tIns="0" rIns="0" bIns="18000" rtlCol="0" anchor="b"/>
          <a:lstStyle/>
          <a:p>
            <a:r>
              <a:rPr lang="en-US" sz="1200" b="1">
                <a:solidFill>
                  <a:schemeClr val="tx1"/>
                </a:solidFill>
                <a:latin typeface="Poppins Light" panose="00000400000000000000" pitchFamily="2" charset="0"/>
                <a:cs typeface="Poppins Light" panose="00000400000000000000" pitchFamily="2" charset="0"/>
              </a:rPr>
              <a:t>STABLE DOUBLE DIGIT GROWTH</a:t>
            </a:r>
          </a:p>
        </p:txBody>
      </p:sp>
      <p:sp>
        <p:nvSpPr>
          <p:cNvPr id="46" name="TextBox 45">
            <a:extLst>
              <a:ext uri="{FF2B5EF4-FFF2-40B4-BE49-F238E27FC236}">
                <a16:creationId xmlns:a16="http://schemas.microsoft.com/office/drawing/2014/main" id="{AC3B622B-F0AD-41E2-BED6-4A35BBB9E0CA}"/>
              </a:ext>
            </a:extLst>
          </p:cNvPr>
          <p:cNvSpPr txBox="1"/>
          <p:nvPr/>
        </p:nvSpPr>
        <p:spPr>
          <a:xfrm>
            <a:off x="6242056" y="1556792"/>
            <a:ext cx="2878280" cy="246221"/>
          </a:xfrm>
          <a:prstGeom prst="rect">
            <a:avLst/>
          </a:prstGeom>
          <a:noFill/>
        </p:spPr>
        <p:txBody>
          <a:bodyPr wrap="square" rtlCol="0">
            <a:spAutoFit/>
          </a:bodyPr>
          <a:lstStyle/>
          <a:p>
            <a:r>
              <a:rPr lang="sv-SE" sz="1000"/>
              <a:t>Global </a:t>
            </a:r>
            <a:r>
              <a:rPr lang="sv-SE" sz="1000" err="1"/>
              <a:t>Loyalty</a:t>
            </a:r>
            <a:r>
              <a:rPr lang="sv-SE" sz="1000"/>
              <a:t> Program Market in billion USD</a:t>
            </a:r>
          </a:p>
        </p:txBody>
      </p:sp>
    </p:spTree>
    <p:extLst>
      <p:ext uri="{BB962C8B-B14F-4D97-AF65-F5344CB8AC3E}">
        <p14:creationId xmlns:p14="http://schemas.microsoft.com/office/powerpoint/2010/main" val="401033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1AE0E6FEDB4F248A3DB4FC36A119D4C" ma:contentTypeVersion="9" ma:contentTypeDescription="Skapa ett nytt dokument." ma:contentTypeScope="" ma:versionID="e064d0b3851e3b07603f1702c2338492">
  <xsd:schema xmlns:xsd="http://www.w3.org/2001/XMLSchema" xmlns:xs="http://www.w3.org/2001/XMLSchema" xmlns:p="http://schemas.microsoft.com/office/2006/metadata/properties" xmlns:ns2="bc362e58-9bba-4943-a012-8906da925689" targetNamespace="http://schemas.microsoft.com/office/2006/metadata/properties" ma:root="true" ma:fieldsID="791e18507ea34becdce94ed3040ba2af" ns2:_="">
    <xsd:import namespace="bc362e58-9bba-4943-a012-8906da9256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62e58-9bba-4943-a012-8906da925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BB124-7065-4708-90DE-077FF5736031}">
  <ds:schemaRefs>
    <ds:schemaRef ds:uri="http://schemas.microsoft.com/sharepoint/v3/contenttype/forms"/>
  </ds:schemaRefs>
</ds:datastoreItem>
</file>

<file path=customXml/itemProps2.xml><?xml version="1.0" encoding="utf-8"?>
<ds:datastoreItem xmlns:ds="http://schemas.openxmlformats.org/officeDocument/2006/customXml" ds:itemID="{688BFEDA-15A9-46D2-BFAA-54EBB89B6695}">
  <ds:schemaRefs>
    <ds:schemaRef ds:uri="http://www.w3.org/XML/1998/namespace"/>
    <ds:schemaRef ds:uri="http://schemas.openxmlformats.org/package/2006/metadata/core-properties"/>
    <ds:schemaRef ds:uri="bc362e58-9bba-4943-a012-8906da925689"/>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EA484EDF-22EC-4CDA-98CD-C71B36253057}">
  <ds:schemaRefs>
    <ds:schemaRef ds:uri="bc362e58-9bba-4943-a012-8906da9256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2149</Words>
  <Application>Microsoft Office PowerPoint</Application>
  <PresentationFormat>Bredbild</PresentationFormat>
  <Paragraphs>643</Paragraphs>
  <Slides>20</Slides>
  <Notes>17</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20</vt:i4>
      </vt:variant>
    </vt:vector>
  </HeadingPairs>
  <TitlesOfParts>
    <vt:vector size="31" baseType="lpstr">
      <vt:lpstr>Futura Medium</vt:lpstr>
      <vt:lpstr>Arial</vt:lpstr>
      <vt:lpstr>Calibri</vt:lpstr>
      <vt:lpstr>Montserrat</vt:lpstr>
      <vt:lpstr>Montserrat Light</vt:lpstr>
      <vt:lpstr>Nunito Sans</vt:lpstr>
      <vt:lpstr>Poppins</vt:lpstr>
      <vt:lpstr>Poppins Light</vt:lpstr>
      <vt:lpstr>Trebuchet MS</vt:lpstr>
      <vt:lpstr>Wingdings</vt:lpstr>
      <vt:lpstr>Office-tema</vt:lpstr>
      <vt:lpstr>Points to profit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Business model</vt:lpstr>
      <vt:lpstr>PowerPoint-presentation</vt:lpstr>
      <vt:lpstr>PowerPoint-presentation</vt:lpstr>
      <vt:lpstr>Management team</vt:lpstr>
      <vt:lpstr>Board OF DIRECTORS</vt:lpstr>
      <vt:lpstr>Largest Shareholders dECEMBER 30, 2021 </vt:lpstr>
      <vt:lpstr>Income statement</vt:lpstr>
      <vt:lpstr>Segment reporting</vt:lpstr>
      <vt:lpstr>Balance sheet</vt:lpstr>
      <vt:lpstr>Cash flow statement</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Oscar Hillestad</dc:creator>
  <cp:lastModifiedBy>Niklas Lundqvist</cp:lastModifiedBy>
  <cp:revision>29</cp:revision>
  <cp:lastPrinted>2021-06-03T05:20:53Z</cp:lastPrinted>
  <dcterms:created xsi:type="dcterms:W3CDTF">2019-11-12T13:59:26Z</dcterms:created>
  <dcterms:modified xsi:type="dcterms:W3CDTF">2022-02-25T12:47:58Z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0x01010011AE0E6FEDB4F248A3DB4FC36A119D4C</vt:lpwstr>
  </property>
</Properties>
</file>